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65" r:id="rId7"/>
    <p:sldId id="264" r:id="rId8"/>
    <p:sldId id="262" r:id="rId9"/>
    <p:sldId id="261" r:id="rId10"/>
    <p:sldId id="266" r:id="rId11"/>
    <p:sldId id="280" r:id="rId12"/>
    <p:sldId id="259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65"/>
            <p14:sldId id="264"/>
            <p14:sldId id="262"/>
            <p14:sldId id="261"/>
            <p14:sldId id="266"/>
            <p14:sldId id="280"/>
            <p14:sldId id="259"/>
            <p14:sldId id="269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:p15="http://schemas.microsoft.com/office/powerpoint/2012/main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61E-2"/>
          <c:y val="6.2681415536107093E-2"/>
          <c:w val="0.96247333746744468"/>
          <c:h val="0.804991151665444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953408"/>
        <c:axId val="67954944"/>
        <c:axId val="0"/>
      </c:bar3DChart>
      <c:catAx>
        <c:axId val="67953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7954944"/>
        <c:crosses val="autoZero"/>
        <c:auto val="1"/>
        <c:lblAlgn val="ctr"/>
        <c:lblOffset val="100"/>
        <c:noMultiLvlLbl val="0"/>
      </c:catAx>
      <c:valAx>
        <c:axId val="67954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795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2024 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/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1800" i="1" u="sng" baseline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866 400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доходы- 6 900 600 (38,6%)</a:t>
            </a:r>
          </a:p>
          <a:p>
            <a:pPr>
              <a:defRPr/>
            </a:pP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 – 10 965 800 (61,4%)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3298374758553334"/>
          <c:y val="2.9571184560448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9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92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 (3114824,00 руб)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7.10398645513346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61,4%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35918373777103E-2"/>
                      <c:h val="8.14897357387224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Налоговые и неналоговые доходы (6 900 600 руб) 6 900 600 Безвозмездные поступления 10 965 800,00</c:v>
              </c:pt>
            </c:strLit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6900600</c:v>
                </c:pt>
                <c:pt idx="1">
                  <c:v>10965800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2024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</a:t>
            </a:r>
            <a:r>
              <a:rPr lang="ru-RU" sz="1800" i="1" baseline="0" dirty="0" smtClean="0">
                <a:solidFill>
                  <a:srgbClr val="C00000"/>
                </a:solidFill>
              </a:rPr>
              <a:t> 17 866 400,00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4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Lbls>
            <c:dLbl>
              <c:idx val="0"/>
              <c:layout>
                <c:manualLayout>
                  <c:x val="-8.3073868189258104E-2"/>
                  <c:y val="2.14159907261572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61E-2"/>
                  <c:y val="-8.27284656746409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286E-2"/>
                  <c:y val="-8.89937980344642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3.6858101732251305E-2"/>
                  <c:y val="-1.9808369410289465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0.18798563908285706"/>
                  <c:y val="2.93022497717297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 (680 000 руб)</c:v>
                </c:pt>
                <c:pt idx="1">
                  <c:v>Единый сельскохозяйственный налог (850 000 руб)</c:v>
                </c:pt>
                <c:pt idx="2">
                  <c:v>Налог на имущество  (70 000 руб)</c:v>
                </c:pt>
                <c:pt idx="3">
                  <c:v>Земельный налог (4 326 700 руб)</c:v>
                </c:pt>
                <c:pt idx="4">
                  <c:v>ВУС (141 200 руб)</c:v>
                </c:pt>
                <c:pt idx="5">
                  <c:v>Субсидии (6 064 100)</c:v>
                </c:pt>
                <c:pt idx="6">
                  <c:v>Дотации (4 760 500 руб)</c:v>
                </c:pt>
                <c:pt idx="7">
                  <c:v>Гос. пошлина за совершение нотар. Действий (3 100 руб)</c:v>
                </c:pt>
                <c:pt idx="8">
                  <c:v>Доходы от сдачи в аренду имущества (967 500 руб)</c:v>
                </c:pt>
                <c:pt idx="9">
                  <c:v>Административные штрафы (3 300 руб)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680000</c:v>
                </c:pt>
                <c:pt idx="1">
                  <c:v>850000</c:v>
                </c:pt>
                <c:pt idx="2">
                  <c:v>70000</c:v>
                </c:pt>
                <c:pt idx="3">
                  <c:v>4326700</c:v>
                </c:pt>
                <c:pt idx="4">
                  <c:v>141200</c:v>
                </c:pt>
                <c:pt idx="5">
                  <c:v>6064100</c:v>
                </c:pt>
                <c:pt idx="6">
                  <c:v>4760500</c:v>
                </c:pt>
                <c:pt idx="7">
                  <c:v>3100</c:v>
                </c:pt>
                <c:pt idx="8">
                  <c:v>967500</c:v>
                </c:pt>
                <c:pt idx="9">
                  <c:v>3300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1953"/>
          <c:y val="0.12518996882212174"/>
          <c:w val="0.33359423734459503"/>
          <c:h val="0.8367898965017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(13</a:t>
            </a:r>
            <a:r>
              <a:rPr lang="ru-RU" sz="1600" baseline="0" dirty="0" smtClean="0">
                <a:solidFill>
                  <a:srgbClr val="FF0000"/>
                </a:solidFill>
              </a:rPr>
              <a:t> 676 100</a:t>
            </a:r>
            <a:r>
              <a:rPr lang="ru-RU" sz="1400" i="1" dirty="0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2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2025г  (2 842 569 руб)</c:v>
                </c:pt>
              </c:strCache>
            </c:strRef>
          </c:tx>
          <c:explosion val="25"/>
          <c:dPt>
            <c:idx val="0"/>
            <c:bubble3D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(9 758 100 руб)</c:v>
                </c:pt>
                <c:pt idx="1">
                  <c:v>Безвозмездные поступления ( 3 918 000руб)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6900600</c:v>
                </c:pt>
                <c:pt idx="1">
                  <c:v>3918000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2544046208356203"/>
          <c:h val="0.13828698652224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400" i="1" dirty="0" smtClean="0">
                <a:solidFill>
                  <a:srgbClr val="C00000"/>
                </a:solidFill>
              </a:rPr>
              <a:t>(13</a:t>
            </a:r>
            <a:r>
              <a:rPr lang="ru-RU" sz="1400" i="1" baseline="0" dirty="0" smtClean="0">
                <a:solidFill>
                  <a:srgbClr val="C00000"/>
                </a:solidFill>
              </a:rPr>
              <a:t> 431 800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404"/>
          <c:y val="1.344495350198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2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2026 г. (2790970 руб.)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(9 876 000 руб)</c:v>
                </c:pt>
                <c:pt idx="1">
                  <c:v>Безвозмездные поступления (3 555 800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9876000</c:v>
                </c:pt>
                <c:pt idx="1">
                  <c:v>3555800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879E-2"/>
          <c:y val="0.75847746664610716"/>
          <c:w val="0.89146109585773659"/>
          <c:h val="0.11603630066868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( </a:t>
            </a:r>
            <a:r>
              <a:rPr lang="ru-RU" sz="1800" i="1" dirty="0" smtClean="0">
                <a:solidFill>
                  <a:srgbClr val="C00000"/>
                </a:solidFill>
              </a:rPr>
              <a:t>17</a:t>
            </a:r>
            <a:r>
              <a:rPr lang="ru-RU" sz="1800" i="1" baseline="0" dirty="0" smtClean="0">
                <a:solidFill>
                  <a:srgbClr val="C00000"/>
                </a:solidFill>
              </a:rPr>
              <a:t> 866 400</a:t>
            </a:r>
            <a:r>
              <a:rPr lang="ru-RU" sz="1800" i="1" dirty="0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68"/>
          <c:y val="3.4378816661703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Lbls>
            <c:dLbl>
              <c:idx val="0"/>
              <c:layout>
                <c:manualLayout>
                  <c:x val="0.14959469291710101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7016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-3.0234155612509282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51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4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(7 661 700 руб)</c:v>
                </c:pt>
                <c:pt idx="1">
                  <c:v>Национальная оборона (141 000 руб)</c:v>
                </c:pt>
                <c:pt idx="2">
                  <c:v>Национальная безопасность и правоохранительная деятельность (204 200 руб)</c:v>
                </c:pt>
                <c:pt idx="3">
                  <c:v>Национальная экономика (6 483 300руб)</c:v>
                </c:pt>
                <c:pt idx="4">
                  <c:v>ЖКХ 2 862 200руб)</c:v>
                </c:pt>
                <c:pt idx="5">
                  <c:v>Образование (13 000 руб)</c:v>
                </c:pt>
                <c:pt idx="6">
                  <c:v>Культура и кинематография (200 000 руб)</c:v>
                </c:pt>
                <c:pt idx="7">
                  <c:v>Социальная политика (286 000 руб)</c:v>
                </c:pt>
                <c:pt idx="8">
                  <c:v>Физическая культура и спорт (15 000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7661700</c:v>
                </c:pt>
                <c:pt idx="1">
                  <c:v>141000</c:v>
                </c:pt>
                <c:pt idx="2">
                  <c:v>204200</c:v>
                </c:pt>
                <c:pt idx="3">
                  <c:v>6483300</c:v>
                </c:pt>
                <c:pt idx="4" formatCode="#,##0.00">
                  <c:v>2862200</c:v>
                </c:pt>
                <c:pt idx="5" formatCode="#,##0.00">
                  <c:v>13000</c:v>
                </c:pt>
                <c:pt idx="6" formatCode="#,##0.00">
                  <c:v>200000</c:v>
                </c:pt>
                <c:pt idx="7" formatCode="#,##0.00">
                  <c:v>286000</c:v>
                </c:pt>
                <c:pt idx="8" formatCode="#,##0.00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/>
            </a:pPr>
            <a:r>
              <a:rPr lang="ru-RU" sz="1100" i="1" dirty="0" smtClean="0">
                <a:solidFill>
                  <a:srgbClr val="C00000"/>
                </a:solidFill>
              </a:rPr>
              <a:t>(13</a:t>
            </a:r>
            <a:r>
              <a:rPr lang="ru-RU" sz="1100" i="1" baseline="0" dirty="0" smtClean="0">
                <a:solidFill>
                  <a:srgbClr val="C00000"/>
                </a:solidFill>
              </a:rPr>
              <a:t> 676 100</a:t>
            </a:r>
            <a:r>
              <a:rPr lang="ru-RU" sz="1100" i="1" dirty="0" smtClean="0">
                <a:solidFill>
                  <a:srgbClr val="C00000"/>
                </a:solidFill>
              </a:rPr>
              <a:t>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3389231622565734"/>
          <c:w val="0.99643936977487557"/>
          <c:h val="0.339888824983491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bubble3D val="0"/>
            <c:explosion val="12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bubble3D val="0"/>
            <c:explosion val="0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18042031786853413"/>
                  <c:y val="-4.52803807382841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4.7855473540794009E-2"/>
                  <c:y val="5.107252298263549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4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B08-4A14-A180-F01F9A419B0F}"/>
                </c:ext>
              </c:extLst>
            </c:dLbl>
            <c:dLbl>
              <c:idx val="4"/>
              <c:layout>
                <c:manualLayout>
                  <c:x val="-3.7403574445784564E-2"/>
                  <c:y val="3.512365083482138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6.348552998645754E-2"/>
                  <c:y val="-4.828252497418099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B08-4A14-A180-F01F9A419B0F}"/>
                </c:ext>
              </c:extLst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0.1202562340034475"/>
                  <c:y val="-3.17901427508732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55E-2"/>
                  <c:y val="-4.647194557195928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(8 056 800 руб.)</c:v>
                </c:pt>
                <c:pt idx="1">
                  <c:v>Национальная оборона (155 000 руб)</c:v>
                </c:pt>
                <c:pt idx="2">
                  <c:v>Национальная безопасность и правоохранительная деятельность (250 500 руб)</c:v>
                </c:pt>
                <c:pt idx="3">
                  <c:v>Национальная экономика (50 000 руб)</c:v>
                </c:pt>
                <c:pt idx="4">
                  <c:v>ЖКХ (4 544 800 руб)</c:v>
                </c:pt>
                <c:pt idx="5">
                  <c:v>Образование (15 000 руб)</c:v>
                </c:pt>
                <c:pt idx="6">
                  <c:v>Культура и кинематография (300 000 руб)</c:v>
                </c:pt>
                <c:pt idx="7">
                  <c:v>Социальная политика (289 000 руб)</c:v>
                </c:pt>
                <c:pt idx="8">
                  <c:v>Физическая культура и спорт (15 000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8056800</c:v>
                </c:pt>
                <c:pt idx="1">
                  <c:v>155000</c:v>
                </c:pt>
                <c:pt idx="2">
                  <c:v>250500</c:v>
                </c:pt>
                <c:pt idx="3">
                  <c:v>50000</c:v>
                </c:pt>
                <c:pt idx="4" formatCode="#,##0.00">
                  <c:v>4544800</c:v>
                </c:pt>
                <c:pt idx="5" formatCode="#,##0.00">
                  <c:v>15000</c:v>
                </c:pt>
                <c:pt idx="6" formatCode="#,##0.00">
                  <c:v>300000</c:v>
                </c:pt>
                <c:pt idx="7" formatCode="#,##0.00">
                  <c:v>289000</c:v>
                </c:pt>
                <c:pt idx="8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9.2236342820018524E-2"/>
          <c:w val="0.88761720690442403"/>
          <c:h val="0.557146431488003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2026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/>
            </a:pPr>
            <a:r>
              <a:rPr lang="ru-RU" sz="1100" i="1" dirty="0" smtClean="0">
                <a:solidFill>
                  <a:srgbClr val="C00000"/>
                </a:solidFill>
              </a:rPr>
              <a:t>(13</a:t>
            </a:r>
            <a:r>
              <a:rPr lang="ru-RU" sz="1100" i="1" baseline="0" dirty="0" smtClean="0">
                <a:solidFill>
                  <a:srgbClr val="C00000"/>
                </a:solidFill>
              </a:rPr>
              <a:t> 431 800</a:t>
            </a:r>
            <a:r>
              <a:rPr lang="ru-RU" sz="1100" i="1" dirty="0" smtClean="0">
                <a:solidFill>
                  <a:srgbClr val="C00000"/>
                </a:solidFill>
              </a:rPr>
              <a:t>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0283459762601099"/>
          <c:w val="1"/>
          <c:h val="0.3709465435831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bubble3D val="0"/>
            <c:explosion val="7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bubble3D val="0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41"/>
                  <c:y val="2.024254060697369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2.5186443116397509E-2"/>
                  <c:y val="5.107252298263549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B08-4A14-A180-F01F9A419B0F}"/>
                </c:ext>
              </c:extLst>
            </c:dLbl>
            <c:dLbl>
              <c:idx val="4"/>
              <c:layout>
                <c:manualLayout>
                  <c:x val="-4.4204346046563425E-2"/>
                  <c:y val="-3.698497414735409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2.2681435868583868E-2"/>
                  <c:y val="-3.637054487190760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B08-4A14-A180-F01F9A419B0F}"/>
                </c:ext>
              </c:extLst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672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55E-2"/>
                  <c:y val="-4.647194557195928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(8 704 800 руб)</c:v>
                </c:pt>
                <c:pt idx="1">
                  <c:v>Национальная оборона (169 100)</c:v>
                </c:pt>
                <c:pt idx="2">
                  <c:v>Национальная безопасность и правоохранительная деятельность (255 800 руб)</c:v>
                </c:pt>
                <c:pt idx="3">
                  <c:v>Национальная экономика (0,00 руб)</c:v>
                </c:pt>
                <c:pt idx="4">
                  <c:v>ЖКХ (3 682 100 руб)</c:v>
                </c:pt>
                <c:pt idx="5">
                  <c:v>Образование (15 000 руб)</c:v>
                </c:pt>
                <c:pt idx="6">
                  <c:v>Культура и кинематография (300 000 руб)</c:v>
                </c:pt>
                <c:pt idx="7">
                  <c:v>Социальная политика ( 290000 руб)</c:v>
                </c:pt>
                <c:pt idx="8">
                  <c:v>Физическая культура и спорт (15 000руб)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8704800</c:v>
                </c:pt>
                <c:pt idx="1">
                  <c:v>169100</c:v>
                </c:pt>
                <c:pt idx="2">
                  <c:v>255800</c:v>
                </c:pt>
                <c:pt idx="3">
                  <c:v>0</c:v>
                </c:pt>
                <c:pt idx="4" formatCode="#,##0.00">
                  <c:v>3682100</c:v>
                </c:pt>
                <c:pt idx="5" formatCode="#,##0.00">
                  <c:v>15000</c:v>
                </c:pt>
                <c:pt idx="6" formatCode="#,##0.00">
                  <c:v>300000</c:v>
                </c:pt>
                <c:pt idx="7" formatCode="#,##0.00">
                  <c:v>290000</c:v>
                </c:pt>
                <c:pt idx="8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8.0589735943669402E-2"/>
          <c:w val="0.86841215133785077"/>
          <c:h val="0.51516730893886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17 866,4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17 866,4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311016" y="201673"/>
          <a:ext cx="1305384" cy="725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332257" y="222914"/>
        <a:ext cx="1262902" cy="682731"/>
      </dsp:txXfrm>
    </dsp:sp>
    <dsp:sp modelId="{96EAC3CF-70EC-4C88-870F-D9244A5C8DBA}">
      <dsp:nvSpPr>
        <dsp:cNvPr id="0" name=""/>
        <dsp:cNvSpPr/>
      </dsp:nvSpPr>
      <dsp:spPr>
        <a:xfrm>
          <a:off x="2223828" y="186516"/>
          <a:ext cx="1305384" cy="725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245069" y="207757"/>
        <a:ext cx="1262902" cy="682731"/>
      </dsp:txXfrm>
    </dsp:sp>
    <dsp:sp modelId="{892F90A3-553C-4D18-9F55-5E48F0D0C381}">
      <dsp:nvSpPr>
        <dsp:cNvPr id="0" name=""/>
        <dsp:cNvSpPr/>
      </dsp:nvSpPr>
      <dsp:spPr>
        <a:xfrm>
          <a:off x="1541079" y="3262902"/>
          <a:ext cx="543910" cy="54391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90F73-0BDC-4D93-B298-2B5521EE1828}">
      <dsp:nvSpPr>
        <dsp:cNvPr id="0" name=""/>
        <dsp:cNvSpPr/>
      </dsp:nvSpPr>
      <dsp:spPr>
        <a:xfrm>
          <a:off x="181303" y="3035185"/>
          <a:ext cx="3263462" cy="2204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98049D-A0A3-4615-9275-D19976CC09D4}">
      <dsp:nvSpPr>
        <dsp:cNvPr id="0" name=""/>
        <dsp:cNvSpPr/>
      </dsp:nvSpPr>
      <dsp:spPr>
        <a:xfrm>
          <a:off x="217564" y="1065504"/>
          <a:ext cx="1305384" cy="194357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17 866,4</a:t>
          </a:r>
          <a:endParaRPr lang="ru-RU" sz="1600" kern="1200" dirty="0"/>
        </a:p>
      </dsp:txBody>
      <dsp:txXfrm>
        <a:off x="281288" y="1129228"/>
        <a:ext cx="1177936" cy="1816124"/>
      </dsp:txXfrm>
    </dsp:sp>
    <dsp:sp modelId="{7855CE32-DAB7-4350-B1A1-DD4DE923A765}">
      <dsp:nvSpPr>
        <dsp:cNvPr id="0" name=""/>
        <dsp:cNvSpPr/>
      </dsp:nvSpPr>
      <dsp:spPr>
        <a:xfrm>
          <a:off x="2103120" y="1065504"/>
          <a:ext cx="1305384" cy="19435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17 866,4</a:t>
          </a:r>
          <a:endParaRPr lang="ru-RU" sz="16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166844" y="1129228"/>
        <a:ext cx="1177936" cy="181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</a:t>
            </a:r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юджет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Зазерского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2024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2025-2026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1541059"/>
              </p:ext>
            </p:extLst>
          </p:nvPr>
        </p:nvGraphicFramePr>
        <p:xfrm>
          <a:off x="420414" y="430924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802252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648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0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324824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399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0326125"/>
              </p:ext>
            </p:extLst>
          </p:nvPr>
        </p:nvGraphicFramePr>
        <p:xfrm>
          <a:off x="557048" y="252248"/>
          <a:ext cx="5347052" cy="64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031326"/>
              </p:ext>
            </p:extLst>
          </p:nvPr>
        </p:nvGraphicFramePr>
        <p:xfrm>
          <a:off x="6081623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80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</a:t>
            </a:r>
            <a:r>
              <a:rPr lang="ru-RU" dirty="0" err="1" smtClean="0"/>
              <a:t>Зазерский</a:t>
            </a:r>
            <a:r>
              <a:rPr lang="ru-RU" dirty="0" smtClean="0"/>
              <a:t> </a:t>
            </a:r>
            <a:r>
              <a:rPr lang="ru-RU" dirty="0" smtClean="0"/>
              <a:t>Ул. </a:t>
            </a:r>
            <a:r>
              <a:rPr lang="ru-RU" dirty="0" smtClean="0"/>
              <a:t>Центральная </a:t>
            </a:r>
            <a:r>
              <a:rPr lang="ru-RU" dirty="0" smtClean="0"/>
              <a:t>д.48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8(86397) 2-65-22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smtClean="0">
                <a:latin typeface="Open Sans"/>
              </a:rPr>
              <a:t>sp38397@donpac.ru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Зазерское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Тацинского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Ростовской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67BF2B1-7780-4103-A6D6-BAB62FC74DE3}"/>
              </a:ext>
            </a:extLst>
          </p:cNvPr>
          <p:cNvSpPr/>
          <p:nvPr/>
        </p:nvSpPr>
        <p:spPr>
          <a:xfrm>
            <a:off x="428685" y="474100"/>
            <a:ext cx="106947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Зазерского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33201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231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306119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1E5AC9B-A32A-4010-ABB4-19F95DA10094}"/>
              </a:ext>
            </a:extLst>
          </p:cNvPr>
          <p:cNvSpPr/>
          <p:nvPr/>
        </p:nvSpPr>
        <p:spPr>
          <a:xfrm>
            <a:off x="4347557" y="2202874"/>
            <a:ext cx="6803920" cy="475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17 866,4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17 866,4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2026_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13 431,8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13 431,8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:a16="http://schemas.microsoft.com/office/drawing/2014/main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2025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13 676,1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13 676,1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:a16="http://schemas.microsoft.com/office/drawing/2014/main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17 866,4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17 866,4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:a16="http://schemas.microsoft.com/office/drawing/2014/main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Зазерского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Тацинского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Ростовской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3413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:a16="http://schemas.microsoft.com/office/drawing/2014/main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516ED4-BB54-459B-BE18-79D2FCB4BEA0}"/>
              </a:ext>
            </a:extLst>
          </p:cNvPr>
          <p:cNvSpPr txBox="1"/>
          <p:nvPr/>
        </p:nvSpPr>
        <p:spPr>
          <a:xfrm>
            <a:off x="6621253" y="2638097"/>
            <a:ext cx="218192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60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680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,00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имущество    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4 396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,7 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850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пошлина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3,1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DC952A-4C5B-46E8-BA5A-7A597312386F}"/>
              </a:ext>
            </a:extLst>
          </p:cNvPr>
          <p:cNvSpPr txBox="1"/>
          <p:nvPr/>
        </p:nvSpPr>
        <p:spPr>
          <a:xfrm>
            <a:off x="3846786" y="3581519"/>
            <a:ext cx="240438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967,5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3,3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10 965,8</a:t>
            </a:r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 </a:t>
            </a:r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5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841376"/>
              </p:ext>
            </p:extLst>
          </p:nvPr>
        </p:nvGraphicFramePr>
        <p:xfrm>
          <a:off x="160926" y="433205"/>
          <a:ext cx="11745323" cy="628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651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7915838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87696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3238</TotalTime>
  <Words>872</Words>
  <Application>Microsoft Office PowerPoint</Application>
  <PresentationFormat>Широкоэкранный</PresentationFormat>
  <Paragraphs>165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Akrobat</vt:lpstr>
      <vt:lpstr>Akrobat Black</vt:lpstr>
      <vt:lpstr>Akrobat Bold</vt:lpstr>
      <vt:lpstr>Arial</vt:lpstr>
      <vt:lpstr>Arial Black</vt:lpstr>
      <vt:lpstr>Calibri</vt:lpstr>
      <vt:lpstr>Impact</vt:lpstr>
      <vt:lpstr>Open Sans</vt:lpstr>
      <vt:lpstr>Segoe UI Black</vt:lpstr>
      <vt:lpstr>Times New Roman</vt:lpstr>
      <vt:lpstr>Trebuchet MS</vt:lpstr>
      <vt:lpstr>Wingdings 3</vt:lpstr>
      <vt:lpstr>Аспект</vt:lpstr>
      <vt:lpstr> Бюджет Зазерского сельского поселения на 2024 год и на плановый период 2025-2026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пк</cp:lastModifiedBy>
  <cp:revision>315</cp:revision>
  <dcterms:created xsi:type="dcterms:W3CDTF">2018-08-29T05:56:46Z</dcterms:created>
  <dcterms:modified xsi:type="dcterms:W3CDTF">2025-02-18T10:46:35Z</dcterms:modified>
</cp:coreProperties>
</file>