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3" r:id="rId1"/>
  </p:sldMasterIdLst>
  <p:notesMasterIdLst>
    <p:notesMasterId r:id="rId12"/>
  </p:notesMasterIdLst>
  <p:handoutMasterIdLst>
    <p:handoutMasterId r:id="rId13"/>
  </p:handoutMasterIdLst>
  <p:sldIdLst>
    <p:sldId id="434" r:id="rId2"/>
    <p:sldId id="442" r:id="rId3"/>
    <p:sldId id="410" r:id="rId4"/>
    <p:sldId id="426" r:id="rId5"/>
    <p:sldId id="403" r:id="rId6"/>
    <p:sldId id="444" r:id="rId7"/>
    <p:sldId id="412" r:id="rId8"/>
    <p:sldId id="401" r:id="rId9"/>
    <p:sldId id="447" r:id="rId10"/>
    <p:sldId id="400" r:id="rId11"/>
  </p:sldIdLst>
  <p:sldSz cx="10440988" cy="7561263"/>
  <p:notesSz cx="9931400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40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12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684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56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3">
          <p15:clr>
            <a:srgbClr val="A4A3A4"/>
          </p15:clr>
        </p15:guide>
        <p15:guide id="2" pos="32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FF00FF"/>
    <a:srgbClr val="FF6600"/>
    <a:srgbClr val="FF99FF"/>
    <a:srgbClr val="FFFFCC"/>
    <a:srgbClr val="FFFF00"/>
    <a:srgbClr val="FFE8D9"/>
    <a:srgbClr val="FD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9" autoAdjust="0"/>
    <p:restoredTop sz="99848" autoAdjust="0"/>
  </p:normalViewPr>
  <p:slideViewPr>
    <p:cSldViewPr>
      <p:cViewPr varScale="1">
        <p:scale>
          <a:sx n="105" d="100"/>
          <a:sy n="105" d="100"/>
        </p:scale>
        <p:origin x="858" y="108"/>
      </p:cViewPr>
      <p:guideLst>
        <p:guide orient="horz" pos="2383"/>
        <p:guide pos="32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image" Target="../media/image5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002744485755257"/>
          <c:y val="1.9352590986667507E-2"/>
          <c:w val="0.88997255514244744"/>
          <c:h val="0.7741746782644081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1EC-4B59-BF18-A7FF309BC79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1EC-4B59-BF18-A7FF309BC79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1EC-4B59-BF18-A7FF309BC797}"/>
              </c:ext>
            </c:extLst>
          </c:dPt>
          <c:dLbls>
            <c:dLbl>
              <c:idx val="0"/>
              <c:layout>
                <c:manualLayout>
                  <c:x val="7.3755901767628548E-3"/>
                  <c:y val="-0.2984076785047122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r>
                      <a:rPr lang="en-US" baseline="0" dirty="0" smtClean="0"/>
                      <a:t> 515,9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1EC-4B59-BF18-A7FF309BC797}"/>
                </c:ext>
              </c:extLst>
            </c:dLbl>
            <c:dLbl>
              <c:idx val="1"/>
              <c:layout>
                <c:manualLayout>
                  <c:x val="1.2771779223777591E-2"/>
                  <c:y val="-0.366732544054560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1EC-4B59-BF18-A7FF309BC797}"/>
                </c:ext>
              </c:extLst>
            </c:dLbl>
            <c:dLbl>
              <c:idx val="2"/>
              <c:layout>
                <c:manualLayout>
                  <c:x val="1.0947239334666401E-2"/>
                  <c:y val="-0.3530484939032724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r>
                      <a:rPr lang="en-US" baseline="0" dirty="0" smtClean="0"/>
                      <a:t> 730,2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1EC-4B59-BF18-A7FF309BC797}"/>
                </c:ext>
              </c:extLst>
            </c:dLbl>
            <c:dLbl>
              <c:idx val="3"/>
              <c:layout>
                <c:manualLayout>
                  <c:x val="1.8245398891110747E-2"/>
                  <c:y val="-0.3256803936006942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r>
                      <a:rPr lang="en-US" baseline="0" dirty="0" smtClean="0"/>
                      <a:t> 849,3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1EC-4B59-BF18-A7FF309BC7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Отчет 2023</c:v>
                </c:pt>
                <c:pt idx="1">
                  <c:v>Первоначальный
план 2024</c:v>
                </c:pt>
                <c:pt idx="2">
                  <c:v>Уточненный 
план 2024</c:v>
                </c:pt>
                <c:pt idx="3">
                  <c:v>Отчет 2024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5515.9</c:v>
                </c:pt>
                <c:pt idx="1">
                  <c:v>6900.6</c:v>
                </c:pt>
                <c:pt idx="2">
                  <c:v>6730.2</c:v>
                </c:pt>
                <c:pt idx="3">
                  <c:v>6849.3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EC-4B59-BF18-A7FF309BC7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6823424"/>
        <c:axId val="36824960"/>
        <c:axId val="0"/>
      </c:bar3DChart>
      <c:catAx>
        <c:axId val="3682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824960"/>
        <c:crosses val="autoZero"/>
        <c:auto val="1"/>
        <c:lblAlgn val="ctr"/>
        <c:lblOffset val="100"/>
        <c:noMultiLvlLbl val="0"/>
      </c:catAx>
      <c:valAx>
        <c:axId val="3682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82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06">
                <a:latin typeface="Times New Roman" pitchFamily="18" charset="0"/>
                <a:cs typeface="Times New Roman" pitchFamily="18" charset="0"/>
              </a:defRPr>
            </a:pPr>
            <a:r>
              <a:rPr lang="ru-RU" sz="1706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6 849,3 </a:t>
            </a:r>
            <a:r>
              <a:rPr lang="ru-RU" sz="1706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706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39324619860493121"/>
          <c:y val="2.0654096943016648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184550342487487E-3"/>
          <c:y val="0.10209666732098283"/>
          <c:w val="0.5934241692887755"/>
          <c:h val="0.816534651549207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6 849,3  тыс. рублей</c:v>
                </c:pt>
              </c:strCache>
            </c:strRef>
          </c:tx>
          <c:explosion val="20"/>
          <c:dPt>
            <c:idx val="0"/>
            <c:bubble3D val="0"/>
            <c:explosion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99B0-4E10-8328-BC5D07964ABB}"/>
              </c:ext>
            </c:extLst>
          </c:dPt>
          <c:dPt>
            <c:idx val="1"/>
            <c:bubble3D val="0"/>
            <c:explosion val="2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3-99B0-4E10-8328-BC5D07964ABB}"/>
              </c:ext>
            </c:extLst>
          </c:dPt>
          <c:dPt>
            <c:idx val="2"/>
            <c:bubble3D val="0"/>
            <c:explosion val="6"/>
            <c:spPr>
              <a:solidFill>
                <a:srgbClr val="CC0066"/>
              </a:solidFill>
            </c:spPr>
            <c:extLst>
              <c:ext xmlns:c16="http://schemas.microsoft.com/office/drawing/2014/chart" uri="{C3380CC4-5D6E-409C-BE32-E72D297353CC}">
                <c16:uniqueId val="{00000005-99B0-4E10-8328-BC5D07964ABB}"/>
              </c:ext>
            </c:extLst>
          </c:dPt>
          <c:dPt>
            <c:idx val="3"/>
            <c:bubble3D val="0"/>
            <c:explosion val="8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7-99B0-4E10-8328-BC5D07964ABB}"/>
              </c:ext>
            </c:extLst>
          </c:dPt>
          <c:dPt>
            <c:idx val="4"/>
            <c:bubble3D val="0"/>
            <c:explosion val="10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9-99B0-4E10-8328-BC5D07964ABB}"/>
              </c:ext>
            </c:extLst>
          </c:dPt>
          <c:dPt>
            <c:idx val="5"/>
            <c:bubble3D val="0"/>
            <c:explosion val="0"/>
            <c:spPr>
              <a:solidFill>
                <a:schemeClr val="accent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99B0-4E10-8328-BC5D07964ABB}"/>
              </c:ext>
            </c:extLst>
          </c:dPt>
          <c:dPt>
            <c:idx val="6"/>
            <c:bubble3D val="0"/>
            <c:explosion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99B0-4E10-8328-BC5D07964ABB}"/>
              </c:ext>
            </c:extLst>
          </c:dPt>
          <c:dPt>
            <c:idx val="7"/>
            <c:bubble3D val="0"/>
            <c:explosion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  <c:extLst>
              <c:ext xmlns:c16="http://schemas.microsoft.com/office/drawing/2014/chart" uri="{C3380CC4-5D6E-409C-BE32-E72D297353CC}">
                <c16:uniqueId val="{0000000F-99B0-4E10-8328-BC5D07964ABB}"/>
              </c:ext>
            </c:extLst>
          </c:dPt>
          <c:dPt>
            <c:idx val="8"/>
            <c:bubble3D val="0"/>
            <c:explosion val="0"/>
            <c:extLst>
              <c:ext xmlns:c16="http://schemas.microsoft.com/office/drawing/2014/chart" uri="{C3380CC4-5D6E-409C-BE32-E72D297353CC}">
                <c16:uniqueId val="{00000010-99B0-4E10-8328-BC5D07964ABB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1-99B0-4E10-8328-BC5D07964ABB}"/>
              </c:ext>
            </c:extLst>
          </c:dPt>
          <c:dLbls>
            <c:dLbl>
              <c:idx val="0"/>
              <c:layout>
                <c:manualLayout>
                  <c:x val="6.3013342082239715E-2"/>
                  <c:y val="-4.1370856145839602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9B0-4E10-8328-BC5D07964ABB}"/>
                </c:ext>
              </c:extLst>
            </c:dLbl>
            <c:dLbl>
              <c:idx val="1"/>
              <c:layout>
                <c:manualLayout>
                  <c:x val="-5.2996500726454017E-2"/>
                  <c:y val="-7.4984955345252943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9B0-4E10-8328-BC5D07964ABB}"/>
                </c:ext>
              </c:extLst>
            </c:dLbl>
            <c:dLbl>
              <c:idx val="2"/>
              <c:layout>
                <c:manualLayout>
                  <c:x val="-4.7786254191688811E-2"/>
                  <c:y val="-9.4675804969667224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9B0-4E10-8328-BC5D07964ABB}"/>
                </c:ext>
              </c:extLst>
            </c:dLbl>
            <c:dLbl>
              <c:idx val="3"/>
              <c:layout>
                <c:manualLayout>
                  <c:x val="-1.6823284675181141E-2"/>
                  <c:y val="8.6985659425879394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9B0-4E10-8328-BC5D07964ABB}"/>
                </c:ext>
              </c:extLst>
            </c:dLbl>
            <c:dLbl>
              <c:idx val="4"/>
              <c:layout>
                <c:manualLayout>
                  <c:x val="-0.11207752060009837"/>
                  <c:y val="0.10411177556416309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9B0-4E10-8328-BC5D07964ABB}"/>
                </c:ext>
              </c:extLst>
            </c:dLbl>
            <c:dLbl>
              <c:idx val="5"/>
              <c:layout>
                <c:manualLayout>
                  <c:x val="-0.10712292613034119"/>
                  <c:y val="-2.9450107501315697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9B0-4E10-8328-BC5D07964ABB}"/>
                </c:ext>
              </c:extLst>
            </c:dLbl>
            <c:dLbl>
              <c:idx val="6"/>
              <c:layout>
                <c:manualLayout>
                  <c:x val="-4.6064195100612416E-2"/>
                  <c:y val="-0.1312643309334255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9B0-4E10-8328-BC5D07964ABB}"/>
                </c:ext>
              </c:extLst>
            </c:dLbl>
            <c:dLbl>
              <c:idx val="7"/>
              <c:layout>
                <c:manualLayout>
                  <c:x val="-4.6298186823635123E-2"/>
                  <c:y val="-0.14619607539560761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9B0-4E10-8328-BC5D07964ABB}"/>
                </c:ext>
              </c:extLst>
            </c:dLbl>
            <c:dLbl>
              <c:idx val="8"/>
              <c:layout>
                <c:manualLayout>
                  <c:x val="2.5704235264243792E-2"/>
                  <c:y val="-0.13774047256343513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9B0-4E10-8328-BC5D07964ABB}"/>
                </c:ext>
              </c:extLst>
            </c:dLbl>
            <c:dLbl>
              <c:idx val="9"/>
              <c:layout>
                <c:manualLayout>
                  <c:x val="4.0668096403233982E-2"/>
                  <c:y val="-5.2242966796700409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9B0-4E10-8328-BC5D07964ABB}"/>
                </c:ext>
              </c:extLst>
            </c:dLbl>
            <c:dLbl>
              <c:idx val="10"/>
              <c:layout>
                <c:manualLayout>
                  <c:x val="4.0093884630255323E-2"/>
                  <c:y val="-9.232340155727152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9B0-4E10-8328-BC5D07964ABB}"/>
                </c:ext>
              </c:extLst>
            </c:dLbl>
            <c:spPr>
              <a:noFill/>
              <a:ln w="25037">
                <a:noFill/>
              </a:ln>
            </c:spPr>
            <c:txPr>
              <a:bodyPr/>
              <a:lstStyle/>
              <a:p>
                <a:pPr>
                  <a:defRPr sz="1412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НДФЛ - 894,0</c:v>
                </c:pt>
                <c:pt idx="1">
                  <c:v>Налог на имущество физических лиц -133,4</c:v>
                </c:pt>
                <c:pt idx="2">
                  <c:v>Земельный налог с организаций -1 127,0</c:v>
                </c:pt>
                <c:pt idx="3">
                  <c:v>Земельный налог - 2 457,0</c:v>
                </c:pt>
                <c:pt idx="4">
                  <c:v>Аренда земли  - 456,9</c:v>
                </c:pt>
                <c:pt idx="5">
                  <c:v>Штрафы, санкции, возмещение ущерба -5,0</c:v>
                </c:pt>
                <c:pt idx="6">
                  <c:v>Доходы от аренды имущества -638,5</c:v>
                </c:pt>
                <c:pt idx="7">
                  <c:v>Единый сельхозналог - 1 135,5</c:v>
                </c:pt>
                <c:pt idx="8">
                  <c:v>Госпошлина -1,9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0.155</c:v>
                </c:pt>
                <c:pt idx="1">
                  <c:v>5.0000000000000001E-3</c:v>
                </c:pt>
                <c:pt idx="2">
                  <c:v>0.20200000000000001</c:v>
                </c:pt>
                <c:pt idx="3">
                  <c:v>0.41</c:v>
                </c:pt>
                <c:pt idx="4">
                  <c:v>1.2E-2</c:v>
                </c:pt>
                <c:pt idx="5">
                  <c:v>5.0000000000000001E-4</c:v>
                </c:pt>
                <c:pt idx="6">
                  <c:v>1.4999999999999999E-2</c:v>
                </c:pt>
                <c:pt idx="7">
                  <c:v>0.2</c:v>
                </c:pt>
                <c:pt idx="8">
                  <c:v>5.0000000000000001E-4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99B0-4E10-8328-BC5D07964A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037">
          <a:noFill/>
        </a:ln>
      </c:spPr>
    </c:plotArea>
    <c:legend>
      <c:legendPos val="r"/>
      <c:layout>
        <c:manualLayout>
          <c:xMode val="edge"/>
          <c:yMode val="edge"/>
          <c:x val="0.63822524672311864"/>
          <c:y val="8.4123238415435564E-2"/>
          <c:w val="0.35358360515378451"/>
          <c:h val="0.91587676158456444"/>
        </c:manualLayout>
      </c:layout>
      <c:overlay val="0"/>
      <c:txPr>
        <a:bodyPr/>
        <a:lstStyle/>
        <a:p>
          <a:pPr>
            <a:defRPr sz="121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06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sideWall>
    <c:backWall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5746102449888728E-2"/>
          <c:y val="1.5254237288135603E-2"/>
          <c:w val="0.58129175946547895"/>
          <c:h val="0.689830508474579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Первоначальный план</c:v>
                </c:pt>
              </c:strCache>
            </c:strRef>
          </c:tx>
          <c:spPr>
            <a:gradFill rotWithShape="0">
              <a:gsLst>
                <a:gs pos="0">
                  <a:srgbClr val="00FF00"/>
                </a:gs>
                <a:gs pos="100000">
                  <a:srgbClr val="00FF00">
                    <a:gamma/>
                    <a:tint val="24314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8467825357621816E-3"/>
                  <c:y val="0.15912377306732994"/>
                </c:manualLayout>
              </c:layout>
              <c:tx>
                <c:rich>
                  <a:bodyPr/>
                  <a:lstStyle/>
                  <a:p>
                    <a:pPr>
                      <a:defRPr sz="2095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 smtClean="0"/>
                      <a:t>17</a:t>
                    </a:r>
                    <a:r>
                      <a:rPr lang="en-US" baseline="0" dirty="0" smtClean="0"/>
                      <a:t> 866,4</a:t>
                    </a:r>
                    <a:endParaRPr lang="en-US" dirty="0"/>
                  </a:p>
                </c:rich>
              </c:tx>
              <c:spPr>
                <a:solidFill>
                  <a:srgbClr val="CCFFCC"/>
                </a:solidFill>
                <a:ln w="3870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CB9-4470-858D-C6E46236AB9F}"/>
                </c:ext>
              </c:extLst>
            </c:dLbl>
            <c:spPr>
              <a:solidFill>
                <a:srgbClr val="CCFFCC"/>
              </a:solidFill>
              <a:ln w="387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96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#,##0.0</c:formatCode>
                <c:ptCount val="1"/>
                <c:pt idx="0">
                  <c:v>17866.400000000001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B9-4470-858D-C6E46236AB9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Уточненный план</c:v>
                </c:pt>
              </c:strCache>
            </c:strRef>
          </c:tx>
          <c:spPr>
            <a:gradFill rotWithShape="0">
              <a:gsLst>
                <a:gs pos="0">
                  <a:srgbClr val="3366FF"/>
                </a:gs>
                <a:gs pos="100000">
                  <a:srgbClr val="3366FF">
                    <a:gamma/>
                    <a:tint val="46667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0161985902615425E-4"/>
                  <c:y val="0.22211301734862338"/>
                </c:manualLayout>
              </c:layout>
              <c:tx>
                <c:rich>
                  <a:bodyPr/>
                  <a:lstStyle/>
                  <a:p>
                    <a:pPr>
                      <a:defRPr sz="2096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 smtClean="0"/>
                      <a:t>16</a:t>
                    </a:r>
                    <a:r>
                      <a:rPr lang="en-US" baseline="0" dirty="0" smtClean="0"/>
                      <a:t> 033,7</a:t>
                    </a:r>
                    <a:endParaRPr lang="en-US" dirty="0"/>
                  </a:p>
                </c:rich>
              </c:tx>
              <c:spPr>
                <a:solidFill>
                  <a:srgbClr val="CCFFFF"/>
                </a:solidFill>
                <a:ln w="38706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CB9-4470-858D-C6E46236AB9F}"/>
                </c:ext>
              </c:extLst>
            </c:dLbl>
            <c:spPr>
              <a:solidFill>
                <a:srgbClr val="CCFFFF"/>
              </a:solidFill>
              <a:ln w="387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96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#,##0.0</c:formatCode>
                <c:ptCount val="1"/>
                <c:pt idx="0">
                  <c:v>16033.7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B9-4470-858D-C6E46236AB9F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Кассовый расход </c:v>
                </c:pt>
              </c:strCache>
            </c:strRef>
          </c:tx>
          <c:spPr>
            <a:gradFill rotWithShape="0">
              <a:gsLst>
                <a:gs pos="0">
                  <a:srgbClr val="FF99CC"/>
                </a:gs>
                <a:gs pos="100000">
                  <a:srgbClr val="FF99CC">
                    <a:gamma/>
                    <a:tint val="50980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022771715649966E-3"/>
                  <c:y val="0.10513264416262338"/>
                </c:manualLayout>
              </c:layout>
              <c:tx>
                <c:rich>
                  <a:bodyPr/>
                  <a:lstStyle/>
                  <a:p>
                    <a:pPr>
                      <a:defRPr sz="2096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 smtClean="0"/>
                      <a:t>15</a:t>
                    </a:r>
                    <a:r>
                      <a:rPr lang="en-US" baseline="0" dirty="0" smtClean="0"/>
                      <a:t> 984,7</a:t>
                    </a:r>
                    <a:endParaRPr lang="en-US" dirty="0"/>
                  </a:p>
                </c:rich>
              </c:tx>
              <c:spPr>
                <a:solidFill>
                  <a:srgbClr val="FFCC99"/>
                </a:solidFill>
                <a:ln w="3870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CB9-4470-858D-C6E46236AB9F}"/>
                </c:ext>
              </c:extLst>
            </c:dLbl>
            <c:spPr>
              <a:solidFill>
                <a:srgbClr val="FFCC99"/>
              </a:solidFill>
              <a:ln w="387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704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#,##0.0</c:formatCode>
                <c:ptCount val="1"/>
                <c:pt idx="0">
                  <c:v>15984.6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B9-4470-858D-C6E46236AB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7835136"/>
        <c:axId val="37836672"/>
        <c:axId val="0"/>
      </c:bar3DChart>
      <c:catAx>
        <c:axId val="3783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8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704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7836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836672"/>
        <c:scaling>
          <c:orientation val="minMax"/>
        </c:scaling>
        <c:delete val="0"/>
        <c:axPos val="l"/>
        <c:majorGridlines>
          <c:spPr>
            <a:ln w="4837">
              <a:solidFill>
                <a:srgbClr val="000000"/>
              </a:solidFill>
              <a:prstDash val="solid"/>
            </a:ln>
          </c:spPr>
        </c:majorGridlines>
        <c:numFmt formatCode="#,##0" sourceLinked="0"/>
        <c:majorTickMark val="out"/>
        <c:minorTickMark val="out"/>
        <c:tickLblPos val="nextTo"/>
        <c:spPr>
          <a:ln w="48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96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7835136"/>
        <c:crosses val="autoZero"/>
        <c:crossBetween val="between"/>
      </c:valAx>
      <c:spPr>
        <a:noFill/>
        <a:ln w="29414">
          <a:noFill/>
        </a:ln>
      </c:spPr>
    </c:plotArea>
    <c:legend>
      <c:legendPos val="r"/>
      <c:layout>
        <c:manualLayout>
          <c:xMode val="edge"/>
          <c:yMode val="edge"/>
          <c:x val="4.5546561217601846E-2"/>
          <c:y val="0.83410992548498675"/>
          <c:w val="0.6578947041711759"/>
          <c:h val="8.2945037257506682E-2"/>
        </c:manualLayout>
      </c:layout>
      <c:overlay val="0"/>
      <c:spPr>
        <a:solidFill>
          <a:srgbClr val="FFFFFF"/>
        </a:solidFill>
        <a:ln w="4837">
          <a:solidFill>
            <a:srgbClr val="000000"/>
          </a:solidFill>
          <a:prstDash val="solid"/>
        </a:ln>
      </c:spPr>
      <c:txPr>
        <a:bodyPr/>
        <a:lstStyle/>
        <a:p>
          <a:pPr>
            <a:defRPr sz="1958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64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3523500082935728E-2"/>
          <c:w val="0.74406052912110454"/>
          <c:h val="0.746768217998263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15 984,6 тыс. рублей</c:v>
                </c:pt>
              </c:strCache>
            </c:strRef>
          </c:tx>
          <c:dPt>
            <c:idx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1-0CFE-4489-BEBC-62562521705A}"/>
              </c:ext>
            </c:extLst>
          </c:dPt>
          <c:dPt>
            <c:idx val="1"/>
            <c:bubble3D val="0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0CFE-4489-BEBC-62562521705A}"/>
              </c:ext>
            </c:extLst>
          </c:dPt>
          <c:dPt>
            <c:idx val="2"/>
            <c:bubble3D val="0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0CFE-4489-BEBC-62562521705A}"/>
              </c:ext>
            </c:extLst>
          </c:dPt>
          <c:dPt>
            <c:idx val="3"/>
            <c:bubble3D val="0"/>
            <c:spPr>
              <a:solidFill>
                <a:srgbClr val="660066"/>
              </a:solidFill>
            </c:spPr>
            <c:extLst>
              <c:ext xmlns:c16="http://schemas.microsoft.com/office/drawing/2014/chart" uri="{C3380CC4-5D6E-409C-BE32-E72D297353CC}">
                <c16:uniqueId val="{00000007-0CFE-4489-BEBC-62562521705A}"/>
              </c:ext>
            </c:extLst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0CFE-4489-BEBC-62562521705A}"/>
              </c:ext>
            </c:extLst>
          </c:dPt>
          <c:dPt>
            <c:idx val="5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B-0CFE-4489-BEBC-62562521705A}"/>
              </c:ext>
            </c:extLst>
          </c:dPt>
          <c:dPt>
            <c:idx val="6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0CFE-4489-BEBC-62562521705A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E-0CFE-4489-BEBC-62562521705A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F-0CFE-4489-BEBC-62562521705A}"/>
              </c:ext>
            </c:extLst>
          </c:dPt>
          <c:dLbls>
            <c:dLbl>
              <c:idx val="0"/>
              <c:layout>
                <c:manualLayout>
                  <c:x val="-1.1807407163874871E-2"/>
                  <c:y val="-0.106789880431613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FE-4489-BEBC-62562521705A}"/>
                </c:ext>
              </c:extLst>
            </c:dLbl>
            <c:dLbl>
              <c:idx val="1"/>
              <c:layout>
                <c:manualLayout>
                  <c:x val="0.10915617686729585"/>
                  <c:y val="-6.21212965782907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CFE-4489-BEBC-62562521705A}"/>
                </c:ext>
              </c:extLst>
            </c:dLbl>
            <c:dLbl>
              <c:idx val="2"/>
              <c:layout>
                <c:manualLayout>
                  <c:x val="7.1039339921398423E-2"/>
                  <c:y val="1.879728759867384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CFE-4489-BEBC-62562521705A}"/>
                </c:ext>
              </c:extLst>
            </c:dLbl>
            <c:dLbl>
              <c:idx val="3"/>
              <c:layout>
                <c:manualLayout>
                  <c:x val="-0.1122022767776765"/>
                  <c:y val="0.1236995189727678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CFE-4489-BEBC-62562521705A}"/>
                </c:ext>
              </c:extLst>
            </c:dLbl>
            <c:dLbl>
              <c:idx val="4"/>
              <c:layout>
                <c:manualLayout>
                  <c:x val="2.6949639293932181E-3"/>
                  <c:y val="7.454790270175336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CFE-4489-BEBC-62562521705A}"/>
                </c:ext>
              </c:extLst>
            </c:dLbl>
            <c:dLbl>
              <c:idx val="5"/>
              <c:layout>
                <c:manualLayout>
                  <c:x val="-0.12515580505969368"/>
                  <c:y val="1.941075582791535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CFE-4489-BEBC-62562521705A}"/>
                </c:ext>
              </c:extLst>
            </c:dLbl>
            <c:dLbl>
              <c:idx val="6"/>
              <c:layout>
                <c:manualLayout>
                  <c:x val="-3.0638556848937827E-2"/>
                  <c:y val="7.996448399340443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CFE-4489-BEBC-62562521705A}"/>
                </c:ext>
              </c:extLst>
            </c:dLbl>
            <c:dLbl>
              <c:idx val="7"/>
              <c:layout>
                <c:manualLayout>
                  <c:x val="-0.10010893210373745"/>
                  <c:y val="-8.559547244094545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0CFE-4489-BEBC-62562521705A}"/>
                </c:ext>
              </c:extLst>
            </c:dLbl>
            <c:dLbl>
              <c:idx val="8"/>
              <c:layout>
                <c:manualLayout>
                  <c:x val="-7.8547702560815585E-2"/>
                  <c:y val="-4.584145938269238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0CFE-4489-BEBC-62562521705A}"/>
                </c:ext>
              </c:extLst>
            </c:dLbl>
            <c:dLbl>
              <c:idx val="9"/>
              <c:layout>
                <c:manualLayout>
                  <c:x val="-7.5994057873759934E-3"/>
                  <c:y val="-9.409346083367015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0CFE-4489-BEBC-62562521705A}"/>
                </c:ext>
              </c:extLst>
            </c:dLbl>
            <c:dLbl>
              <c:idx val="10"/>
              <c:layout>
                <c:manualLayout>
                  <c:x val="0.12929790485161521"/>
                  <c:y val="-9.349697423177880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CFE-4489-BEBC-62562521705A}"/>
                </c:ext>
              </c:extLst>
            </c:dLbl>
            <c:dLbl>
              <c:idx val="11"/>
              <c:layout>
                <c:manualLayout>
                  <c:x val="0.1054059006942514"/>
                  <c:y val="-4.037369341826812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CFE-4489-BEBC-62562521705A}"/>
                </c:ext>
              </c:extLst>
            </c:dLbl>
            <c:dLbl>
              <c:idx val="12"/>
              <c:layout>
                <c:manualLayout>
                  <c:x val="7.4486836490604433E-2"/>
                  <c:y val="8.4997249301617568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CFE-4489-BEBC-62562521705A}"/>
                </c:ext>
              </c:extLst>
            </c:dLbl>
            <c:spPr>
              <a:ln cmpd="sng"/>
            </c:spPr>
            <c:txPr>
              <a:bodyPr/>
              <a:lstStyle/>
              <a:p>
                <a:pPr>
                  <a:defRPr sz="1182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Соцполитика -261,4</c:v>
                </c:pt>
                <c:pt idx="1">
                  <c:v>Национальная оборона - 144,6</c:v>
                </c:pt>
                <c:pt idx="2">
                  <c:v>Культура, кинематография -122,4</c:v>
                </c:pt>
                <c:pt idx="3">
                  <c:v>Нацэкономика - 6 855,1</c:v>
                </c:pt>
                <c:pt idx="4">
                  <c:v>ЖКХ - 1 474,9</c:v>
                </c:pt>
                <c:pt idx="5">
                  <c:v>Общегосударственные вопросы - 7 074 ,7</c:v>
                </c:pt>
                <c:pt idx="6">
                  <c:v>Нацбезопасность -43,0</c:v>
                </c:pt>
                <c:pt idx="7">
                  <c:v>Образование -9,0</c:v>
                </c:pt>
                <c:pt idx="8">
                  <c:v>Физическая культура и спорт-0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1.6E-2</c:v>
                </c:pt>
                <c:pt idx="1">
                  <c:v>8.9999999999999993E-3</c:v>
                </c:pt>
                <c:pt idx="2">
                  <c:v>7.0000000000000001E-3</c:v>
                </c:pt>
                <c:pt idx="3">
                  <c:v>0.43</c:v>
                </c:pt>
                <c:pt idx="4">
                  <c:v>9.1999999999999998E-2</c:v>
                </c:pt>
                <c:pt idx="5">
                  <c:v>0.443</c:v>
                </c:pt>
                <c:pt idx="6">
                  <c:v>2E-3</c:v>
                </c:pt>
                <c:pt idx="7">
                  <c:v>1E-3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CFE-4489-BEBC-6256252170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049">
          <a:noFill/>
        </a:ln>
      </c:spPr>
    </c:plotArea>
    <c:legend>
      <c:legendPos val="r"/>
      <c:layout>
        <c:manualLayout>
          <c:xMode val="edge"/>
          <c:yMode val="edge"/>
          <c:x val="0.68711656107007468"/>
          <c:y val="2.0860422497067741E-2"/>
          <c:w val="0.29311518948736959"/>
          <c:h val="0.97131679807875282"/>
        </c:manualLayout>
      </c:layout>
      <c:overlay val="0"/>
      <c:txPr>
        <a:bodyPr/>
        <a:lstStyle/>
        <a:p>
          <a:pPr>
            <a:defRPr sz="1467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88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9275" y="0"/>
            <a:ext cx="4302125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413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9275" y="6456363"/>
            <a:ext cx="4302125" cy="3413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E5AD6556-C39D-499D-A2F8-C77EAD391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98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5300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06750" y="509588"/>
            <a:ext cx="351790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7388"/>
            <a:ext cx="7943850" cy="30607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5300" cy="3397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6363"/>
            <a:ext cx="4305300" cy="3397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A5852770-862E-4EBD-9446-16BA1D421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255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40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630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5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83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40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6750" y="509588"/>
            <a:ext cx="3517900" cy="2549525"/>
          </a:xfrm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b="1" i="1" u="sng" smtClean="0">
              <a:solidFill>
                <a:srgbClr val="C00000"/>
              </a:solidFill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E7E23D-F322-4161-902A-DD26C445C305}" type="slidenum">
              <a:rPr lang="ru-RU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980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8338" y="509588"/>
            <a:ext cx="3517900" cy="2547937"/>
          </a:xfrm>
          <a:ln/>
        </p:spPr>
      </p:sp>
      <p:sp>
        <p:nvSpPr>
          <p:cNvPr id="18435" name="Rectangle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7025" cy="3059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5" tIns="45483" rIns="90965" bIns="45483"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Вставьте карту своей страны.</a:t>
            </a:r>
            <a:endParaRPr lang="en-US" smtClean="0"/>
          </a:p>
        </p:txBody>
      </p:sp>
      <p:sp>
        <p:nvSpPr>
          <p:cNvPr id="18436" name="Rectangle 3"/>
          <p:cNvSpPr txBox="1">
            <a:spLocks noGrp="1"/>
          </p:cNvSpPr>
          <p:nvPr/>
        </p:nvSpPr>
        <p:spPr bwMode="auto">
          <a:xfrm>
            <a:off x="5626100" y="6456363"/>
            <a:ext cx="4303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5" tIns="45483" rIns="90965" bIns="4548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E8EEFEA-675E-47E2-AA81-12DF003BCD21}" type="slidenum">
              <a:rPr lang="en-US" b="0" i="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b="0" i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41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667" y="-9336"/>
            <a:ext cx="10470452" cy="7579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0959" y="2651110"/>
            <a:ext cx="6653183" cy="1815124"/>
          </a:xfrm>
        </p:spPr>
        <p:txBody>
          <a:bodyPr anchor="b">
            <a:noAutofit/>
          </a:bodyPr>
          <a:lstStyle>
            <a:lvl1pPr algn="r">
              <a:defRPr sz="5954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0959" y="4466233"/>
            <a:ext cx="6653183" cy="120938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B4C93-FDDE-46C8-ABBE-32F7F1E646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94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6" y="672112"/>
            <a:ext cx="7248076" cy="375262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6" y="4928824"/>
            <a:ext cx="7248076" cy="1732058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83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795" y="672112"/>
            <a:ext cx="6933462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7251" y="4004669"/>
            <a:ext cx="6188551" cy="42007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28824"/>
            <a:ext cx="7248077" cy="1732058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51180" y="871428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04796" y="3182562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1385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4" y="2130106"/>
            <a:ext cx="7248077" cy="2861615"/>
          </a:xfrm>
        </p:spPr>
        <p:txBody>
          <a:bodyPr anchor="b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2"/>
            <a:ext cx="7248077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058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795" y="672112"/>
            <a:ext cx="6933462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96063" y="4424739"/>
            <a:ext cx="7248078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2"/>
            <a:ext cx="7248077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51180" y="871428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04796" y="3182562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3986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200" y="672112"/>
            <a:ext cx="7240941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96063" y="4424739"/>
            <a:ext cx="7248078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2"/>
            <a:ext cx="7248077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906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C2B33-D292-47E2-8839-0D4B56003F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674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5136" y="672113"/>
            <a:ext cx="1117647" cy="578996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6065" y="672113"/>
            <a:ext cx="5931890" cy="578996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90329-3A53-400A-A968-3854595055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2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6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9C6E4-D489-4D73-8B43-B902EA5909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7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4" y="2977833"/>
            <a:ext cx="7248077" cy="2013890"/>
          </a:xfrm>
        </p:spPr>
        <p:txBody>
          <a:bodyPr anchor="b"/>
          <a:lstStyle>
            <a:lvl1pPr algn="l">
              <a:defRPr sz="441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1"/>
            <a:ext cx="7248077" cy="948631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/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1DDF1-43D1-43F6-B664-53E694C280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41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6" y="672112"/>
            <a:ext cx="7248076" cy="145624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6067" y="2382150"/>
            <a:ext cx="3526127" cy="4278731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8013" y="2382151"/>
            <a:ext cx="3526129" cy="4278732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1A864-3A9A-415E-BD6F-B521178F41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98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672112"/>
            <a:ext cx="7248075" cy="145624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5" y="2382584"/>
            <a:ext cx="3529054" cy="635356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65" y="3017941"/>
            <a:ext cx="3529054" cy="364294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5085" y="2382584"/>
            <a:ext cx="3529054" cy="635356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5085" y="3017941"/>
            <a:ext cx="3529054" cy="364294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B6B41-C3D3-4E2A-872F-342017863C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672112"/>
            <a:ext cx="7248076" cy="145624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41B72-1A4D-46BB-9D70-4E2B46807C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32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36B76-FE1A-4581-BDFB-92F787444E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12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1652280"/>
            <a:ext cx="3185942" cy="1409568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7826" y="567729"/>
            <a:ext cx="3866314" cy="609315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6065" y="3061848"/>
            <a:ext cx="3185942" cy="2849475"/>
          </a:xfrm>
        </p:spPr>
        <p:txBody>
          <a:bodyPr>
            <a:normAutofit/>
          </a:bodyPr>
          <a:lstStyle>
            <a:lvl1pPr marL="0" indent="0">
              <a:buNone/>
              <a:defRPr sz="1544"/>
            </a:lvl1pPr>
            <a:lvl2pPr marL="378047" indent="0">
              <a:buNone/>
              <a:defRPr sz="1158"/>
            </a:lvl2pPr>
            <a:lvl3pPr marL="756095" indent="0">
              <a:buNone/>
              <a:defRPr sz="992"/>
            </a:lvl3pPr>
            <a:lvl4pPr marL="1134142" indent="0">
              <a:buNone/>
              <a:defRPr sz="827"/>
            </a:lvl4pPr>
            <a:lvl5pPr marL="1512189" indent="0">
              <a:buNone/>
              <a:defRPr sz="827"/>
            </a:lvl5pPr>
            <a:lvl6pPr marL="1890236" indent="0">
              <a:buNone/>
              <a:defRPr sz="827"/>
            </a:lvl6pPr>
            <a:lvl7pPr marL="2268284" indent="0">
              <a:buNone/>
              <a:defRPr sz="827"/>
            </a:lvl7pPr>
            <a:lvl8pPr marL="2646331" indent="0">
              <a:buNone/>
              <a:defRPr sz="827"/>
            </a:lvl8pPr>
            <a:lvl9pPr marL="302437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33A2A-47BF-4C30-8D1C-3AE86B24DD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50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5292884"/>
            <a:ext cx="7248076" cy="624855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6065" y="672112"/>
            <a:ext cx="7248076" cy="424008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063" indent="0">
              <a:buNone/>
              <a:defRPr sz="1764"/>
            </a:lvl2pPr>
            <a:lvl3pPr marL="1008126" indent="0">
              <a:buNone/>
              <a:defRPr sz="1764"/>
            </a:lvl3pPr>
            <a:lvl4pPr marL="1512189" indent="0">
              <a:buNone/>
              <a:defRPr sz="1764"/>
            </a:lvl4pPr>
            <a:lvl5pPr marL="2016252" indent="0">
              <a:buNone/>
              <a:defRPr sz="1764"/>
            </a:lvl5pPr>
            <a:lvl6pPr marL="2520315" indent="0">
              <a:buNone/>
              <a:defRPr sz="1764"/>
            </a:lvl6pPr>
            <a:lvl7pPr marL="3024378" indent="0">
              <a:buNone/>
              <a:defRPr sz="1764"/>
            </a:lvl7pPr>
            <a:lvl8pPr marL="3528441" indent="0">
              <a:buNone/>
              <a:defRPr sz="1764"/>
            </a:lvl8pPr>
            <a:lvl9pPr marL="4032504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6065" y="5917739"/>
            <a:ext cx="7248076" cy="743143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4063" indent="0">
              <a:buNone/>
              <a:defRPr sz="1323"/>
            </a:lvl2pPr>
            <a:lvl3pPr marL="1008126" indent="0">
              <a:buNone/>
              <a:defRPr sz="1103"/>
            </a:lvl3pPr>
            <a:lvl4pPr marL="1512189" indent="0">
              <a:buNone/>
              <a:defRPr sz="992"/>
            </a:lvl4pPr>
            <a:lvl5pPr marL="2016252" indent="0">
              <a:buNone/>
              <a:defRPr sz="992"/>
            </a:lvl5pPr>
            <a:lvl6pPr marL="2520315" indent="0">
              <a:buNone/>
              <a:defRPr sz="992"/>
            </a:lvl6pPr>
            <a:lvl7pPr marL="3024378" indent="0">
              <a:buNone/>
              <a:defRPr sz="992"/>
            </a:lvl7pPr>
            <a:lvl8pPr marL="3528441" indent="0">
              <a:buNone/>
              <a:defRPr sz="992"/>
            </a:lvl8pPr>
            <a:lvl9pPr marL="4032504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0FD14-8D03-406A-9F69-1BBE186AB8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98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667" y="-9336"/>
            <a:ext cx="10470453" cy="7579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65" y="672112"/>
            <a:ext cx="7248075" cy="14562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5" y="2382151"/>
            <a:ext cx="7248076" cy="4278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1941" y="6660884"/>
            <a:ext cx="78117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6065" y="6660884"/>
            <a:ext cx="527869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58791" y="6660884"/>
            <a:ext cx="585351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85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24" r:id="rId1"/>
    <p:sldLayoutId id="2147484225" r:id="rId2"/>
    <p:sldLayoutId id="2147484226" r:id="rId3"/>
    <p:sldLayoutId id="2147484227" r:id="rId4"/>
    <p:sldLayoutId id="2147484228" r:id="rId5"/>
    <p:sldLayoutId id="2147484229" r:id="rId6"/>
    <p:sldLayoutId id="2147484230" r:id="rId7"/>
    <p:sldLayoutId id="2147484231" r:id="rId8"/>
    <p:sldLayoutId id="2147484232" r:id="rId9"/>
    <p:sldLayoutId id="2147484233" r:id="rId10"/>
    <p:sldLayoutId id="2147484234" r:id="rId11"/>
    <p:sldLayoutId id="2147484235" r:id="rId12"/>
    <p:sldLayoutId id="2147484236" r:id="rId13"/>
    <p:sldLayoutId id="2147484237" r:id="rId14"/>
    <p:sldLayoutId id="2147484238" r:id="rId15"/>
    <p:sldLayoutId id="2147484239" r:id="rId16"/>
  </p:sldLayoutIdLst>
  <p:txStyles>
    <p:titleStyle>
      <a:lvl1pPr algn="l" defTabSz="504063" rtl="0" eaLnBrk="1" latinLnBrk="0" hangingPunct="1">
        <a:spcBef>
          <a:spcPct val="0"/>
        </a:spcBef>
        <a:buNone/>
        <a:defRPr sz="396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8047" indent="-378047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9102" indent="-315039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0158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4221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8284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2347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6410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80473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4536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451644" y="243681"/>
            <a:ext cx="9537700" cy="667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79388" y="828675"/>
            <a:ext cx="10082212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ОТЧЕТ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исполнении бюджета </a:t>
            </a: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Зазерского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</a:t>
            </a: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Тацинского 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района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Ростовской области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 </a:t>
            </a: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2024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</a:t>
            </a:r>
            <a:endParaRPr lang="ru-RU" sz="5400" b="0" i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 descr="30%"/>
          <p:cNvSpPr>
            <a:spLocks noChangeArrowheads="1"/>
          </p:cNvSpPr>
          <p:nvPr/>
        </p:nvSpPr>
        <p:spPr bwMode="auto">
          <a:xfrm>
            <a:off x="755650" y="3054350"/>
            <a:ext cx="9566275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6600">
                <a:solidFill>
                  <a:srgbClr val="FFFF00"/>
                </a:solidFill>
                <a:latin typeface="Times New Roman" panose="02020603050405020304" pitchFamily="18" charset="0"/>
              </a:rPr>
              <a:t>Благодарю за внимание!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45663" y="7056438"/>
            <a:ext cx="520700" cy="403225"/>
          </a:xfrm>
        </p:spPr>
        <p:txBody>
          <a:bodyPr>
            <a:normAutofit/>
          </a:bodyPr>
          <a:lstStyle>
            <a:lvl1pPr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fld id="{397D958F-F31E-48D1-9943-793577B3D08E}" type="slidenum">
              <a:rPr lang="en-US" sz="2000" smtClean="0">
                <a:solidFill>
                  <a:srgbClr val="B5A78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anose="02040604050505020304" pitchFamily="18" charset="0"/>
              </a:rPr>
              <a:pPr eaLnBrk="1" hangingPunct="1">
                <a:lnSpc>
                  <a:spcPct val="90000"/>
                </a:lnSpc>
                <a:defRPr/>
              </a:pPr>
              <a:t>2</a:t>
            </a:fld>
            <a:endParaRPr lang="en-US" sz="2000" smtClean="0">
              <a:solidFill>
                <a:srgbClr val="B5A78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 bwMode="auto">
          <a:xfrm>
            <a:off x="0" y="174625"/>
            <a:ext cx="1044098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799" tIns="51399" rIns="102799" bIns="51399" anchor="ctr"/>
          <a:lstStyle/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r>
              <a:rPr lang="ru-RU" sz="2700" i="0" kern="0" dirty="0">
                <a:solidFill>
                  <a:srgbClr val="FFFF00"/>
                </a:solidFill>
                <a:latin typeface="Corbel"/>
                <a:cs typeface="Arial" charset="0"/>
              </a:rPr>
              <a:t>Основные показатели исполнения бюджета поселения за </a:t>
            </a:r>
            <a:r>
              <a:rPr lang="ru-RU" sz="2700" i="0" kern="0" dirty="0" smtClean="0">
                <a:solidFill>
                  <a:srgbClr val="FFFF00"/>
                </a:solidFill>
                <a:latin typeface="Corbel"/>
                <a:cs typeface="Arial" charset="0"/>
              </a:rPr>
              <a:t>2024 </a:t>
            </a:r>
            <a:r>
              <a:rPr lang="ru-RU" sz="2700" i="0" kern="0" dirty="0">
                <a:solidFill>
                  <a:srgbClr val="FFFF00"/>
                </a:solidFill>
                <a:latin typeface="Corbel"/>
                <a:cs typeface="Arial" charset="0"/>
              </a:rPr>
              <a:t>год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844525"/>
              </p:ext>
            </p:extLst>
          </p:nvPr>
        </p:nvGraphicFramePr>
        <p:xfrm>
          <a:off x="611188" y="900113"/>
          <a:ext cx="9217025" cy="2701926"/>
        </p:xfrm>
        <a:graphic>
          <a:graphicData uri="http://schemas.openxmlformats.org/drawingml/2006/table">
            <a:tbl>
              <a:tblPr/>
              <a:tblGrid>
                <a:gridCol w="388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7302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Доходная часть бюджета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84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2024 год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на 01.01.2025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объем доходов, всего: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lang="ru-RU" sz="17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516,3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lang="ru-RU" sz="17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635,3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100,6%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т.ч.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730,2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849,3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101,7%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4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т.ч. безвозмездные поступления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786,1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786,0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033937"/>
              </p:ext>
            </p:extLst>
          </p:nvPr>
        </p:nvGraphicFramePr>
        <p:xfrm>
          <a:off x="612775" y="3492500"/>
          <a:ext cx="9217024" cy="2290344"/>
        </p:xfrm>
        <a:graphic>
          <a:graphicData uri="http://schemas.openxmlformats.org/drawingml/2006/table">
            <a:tbl>
              <a:tblPr/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7277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Расходная часть бюджета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план на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на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01.01.2025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4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объём расходов, всего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16 033,7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7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5 984,6</a:t>
                      </a:r>
                      <a:endParaRPr lang="ru-RU" sz="17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r>
                        <a:rPr lang="ru-RU" sz="17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4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Дефицит(-) Профицит(+)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1482,6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700" b="1" i="0" u="none" strike="noStrike" baseline="0" dirty="0" smtClean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650,7</a:t>
                      </a:r>
                      <a:endParaRPr lang="ru-RU" sz="1700" b="1" i="0" u="none" strike="noStrike" dirty="0">
                        <a:solidFill>
                          <a:srgbClr val="0066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566738" y="490538"/>
            <a:ext cx="9415462" cy="319087"/>
          </a:xfrm>
          <a:prstGeom prst="rect">
            <a:avLst/>
          </a:prstGeom>
          <a:noFill/>
          <a:ln>
            <a:noFill/>
          </a:ln>
          <a:extLst/>
        </p:spPr>
        <p:txBody>
          <a:bodyPr lIns="102809" tIns="51404" rIns="102809" bIns="51404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СТРУКТУРА ДОХОД</a:t>
            </a:r>
            <a:r>
              <a:rPr lang="ru-RU" sz="14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ОВ </a:t>
            </a:r>
            <a:r>
              <a:rPr lang="ru-RU" sz="14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БЮДЖЕТА </a:t>
            </a:r>
            <a:r>
              <a:rPr lang="ru-RU" sz="14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ЗАЗЕРСКОГО</a:t>
            </a:r>
            <a:r>
              <a:rPr lang="ru-RU" sz="14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14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СЕЛЬСКОГО </a:t>
            </a:r>
            <a:r>
              <a:rPr lang="ru-RU" sz="14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ПОСЕЛЕНИЯ  ЗА</a:t>
            </a:r>
            <a:r>
              <a:rPr lang="ru-RU" sz="14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ru-RU" sz="14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2024год</a:t>
            </a:r>
            <a:endParaRPr lang="ru-RU" sz="1400" i="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366838" y="7285038"/>
            <a:ext cx="44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i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b="0" i="0">
              <a:latin typeface="Times New Roman" panose="02020603050405020304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39825" y="7410450"/>
            <a:ext cx="285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900" b="0" i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b="0" i="0">
              <a:latin typeface="Times New Roman" panose="02020603050405020304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2875" y="6734175"/>
            <a:ext cx="98059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 dirty="0">
                <a:latin typeface="Times New Roman" panose="02020603050405020304" pitchFamily="18" charset="0"/>
              </a:rPr>
              <a:t>    Фактическое исполнение           План </a:t>
            </a:r>
            <a:r>
              <a:rPr lang="ru-RU" sz="1400" i="0" dirty="0" smtClean="0">
                <a:latin typeface="Times New Roman" panose="02020603050405020304" pitchFamily="18" charset="0"/>
              </a:rPr>
              <a:t>2021 </a:t>
            </a:r>
            <a:r>
              <a:rPr lang="ru-RU" sz="1400" i="0" dirty="0">
                <a:latin typeface="Times New Roman" panose="02020603050405020304" pitchFamily="18" charset="0"/>
              </a:rPr>
              <a:t>года                   Отклонение</a:t>
            </a:r>
            <a:r>
              <a:rPr lang="en-US" sz="1400" i="0" dirty="0">
                <a:latin typeface="Times New Roman" panose="02020603050405020304" pitchFamily="18" charset="0"/>
              </a:rPr>
              <a:t> </a:t>
            </a:r>
            <a:r>
              <a:rPr lang="ru-RU" sz="1400" i="0" dirty="0">
                <a:latin typeface="Times New Roman" panose="02020603050405020304" pitchFamily="18" charset="0"/>
              </a:rPr>
              <a:t>от плана          % исполнения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496425" y="-30163"/>
            <a:ext cx="9858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 b="0">
              <a:latin typeface="Times New Roman" panose="02020603050405020304" pitchFamily="18" charset="0"/>
            </a:endParaRP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-15554" y="724026"/>
            <a:ext cx="10539456" cy="6836666"/>
            <a:chOff x="48" y="391"/>
            <a:chExt cx="5913" cy="3906"/>
          </a:xfrm>
        </p:grpSpPr>
        <p:sp>
          <p:nvSpPr>
            <p:cNvPr id="14351" name="Text Box 8"/>
            <p:cNvSpPr txBox="1">
              <a:spLocks noChangeArrowheads="1"/>
            </p:cNvSpPr>
            <p:nvPr/>
          </p:nvSpPr>
          <p:spPr bwMode="auto">
            <a:xfrm>
              <a:off x="4848" y="624"/>
              <a:ext cx="7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400">
                  <a:latin typeface="Times New Roman" panose="02020603050405020304" pitchFamily="18" charset="0"/>
                </a:rPr>
                <a:t>тыс.рублей</a:t>
              </a:r>
            </a:p>
          </p:txBody>
        </p:sp>
        <p:sp>
          <p:nvSpPr>
            <p:cNvPr id="14352" name="Rectangle 9"/>
            <p:cNvSpPr>
              <a:spLocks noChangeArrowheads="1"/>
            </p:cNvSpPr>
            <p:nvPr/>
          </p:nvSpPr>
          <p:spPr bwMode="auto">
            <a:xfrm>
              <a:off x="3619" y="39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3" name="Rectangle 10"/>
            <p:cNvSpPr>
              <a:spLocks noChangeArrowheads="1"/>
            </p:cNvSpPr>
            <p:nvPr/>
          </p:nvSpPr>
          <p:spPr bwMode="auto">
            <a:xfrm>
              <a:off x="1643" y="471"/>
              <a:ext cx="3211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                                                                                                                                                                                                                                 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4" name="Rectangle 11"/>
            <p:cNvSpPr>
              <a:spLocks noChangeArrowheads="1"/>
            </p:cNvSpPr>
            <p:nvPr/>
          </p:nvSpPr>
          <p:spPr bwMode="auto">
            <a:xfrm>
              <a:off x="4988" y="471"/>
              <a:ext cx="365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5" name="Rectangle 12"/>
            <p:cNvSpPr>
              <a:spLocks noChangeArrowheads="1"/>
            </p:cNvSpPr>
            <p:nvPr/>
          </p:nvSpPr>
          <p:spPr bwMode="auto">
            <a:xfrm>
              <a:off x="48" y="849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6" name="Rectangle 13"/>
            <p:cNvSpPr>
              <a:spLocks noChangeArrowheads="1"/>
            </p:cNvSpPr>
            <p:nvPr/>
          </p:nvSpPr>
          <p:spPr bwMode="auto">
            <a:xfrm>
              <a:off x="3347" y="664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2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7" name="Rectangle 14"/>
            <p:cNvSpPr>
              <a:spLocks noChangeArrowheads="1"/>
            </p:cNvSpPr>
            <p:nvPr/>
          </p:nvSpPr>
          <p:spPr bwMode="auto">
            <a:xfrm>
              <a:off x="1104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8" name="Rectangle 15"/>
            <p:cNvSpPr>
              <a:spLocks noChangeArrowheads="1"/>
            </p:cNvSpPr>
            <p:nvPr/>
          </p:nvSpPr>
          <p:spPr bwMode="auto">
            <a:xfrm>
              <a:off x="3530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9" name="Rectangle 16"/>
            <p:cNvSpPr>
              <a:spLocks noChangeArrowheads="1"/>
            </p:cNvSpPr>
            <p:nvPr/>
          </p:nvSpPr>
          <p:spPr bwMode="auto">
            <a:xfrm>
              <a:off x="361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0" name="Rectangle 17"/>
            <p:cNvSpPr>
              <a:spLocks noChangeArrowheads="1"/>
            </p:cNvSpPr>
            <p:nvPr/>
          </p:nvSpPr>
          <p:spPr bwMode="auto">
            <a:xfrm>
              <a:off x="386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1" name="Rectangle 18"/>
            <p:cNvSpPr>
              <a:spLocks noChangeArrowheads="1"/>
            </p:cNvSpPr>
            <p:nvPr/>
          </p:nvSpPr>
          <p:spPr bwMode="auto">
            <a:xfrm>
              <a:off x="4117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2" name="Rectangle 19"/>
            <p:cNvSpPr>
              <a:spLocks noChangeArrowheads="1"/>
            </p:cNvSpPr>
            <p:nvPr/>
          </p:nvSpPr>
          <p:spPr bwMode="auto">
            <a:xfrm>
              <a:off x="4368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3" name="Rectangle 20"/>
            <p:cNvSpPr>
              <a:spLocks noChangeArrowheads="1"/>
            </p:cNvSpPr>
            <p:nvPr/>
          </p:nvSpPr>
          <p:spPr bwMode="auto">
            <a:xfrm>
              <a:off x="4619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4" name="Rectangle 21"/>
            <p:cNvSpPr>
              <a:spLocks noChangeArrowheads="1"/>
            </p:cNvSpPr>
            <p:nvPr/>
          </p:nvSpPr>
          <p:spPr bwMode="auto">
            <a:xfrm>
              <a:off x="279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5" name="Rectangle 22"/>
            <p:cNvSpPr>
              <a:spLocks noChangeArrowheads="1"/>
            </p:cNvSpPr>
            <p:nvPr/>
          </p:nvSpPr>
          <p:spPr bwMode="auto">
            <a:xfrm>
              <a:off x="2880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6" name="Rectangle 23"/>
            <p:cNvSpPr>
              <a:spLocks noChangeArrowheads="1"/>
            </p:cNvSpPr>
            <p:nvPr/>
          </p:nvSpPr>
          <p:spPr bwMode="auto">
            <a:xfrm>
              <a:off x="3131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7" name="Rectangle 24"/>
            <p:cNvSpPr>
              <a:spLocks noChangeArrowheads="1"/>
            </p:cNvSpPr>
            <p:nvPr/>
          </p:nvSpPr>
          <p:spPr bwMode="auto">
            <a:xfrm>
              <a:off x="3383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8" name="Rectangle 25"/>
            <p:cNvSpPr>
              <a:spLocks noChangeArrowheads="1"/>
            </p:cNvSpPr>
            <p:nvPr/>
          </p:nvSpPr>
          <p:spPr bwMode="auto">
            <a:xfrm>
              <a:off x="3634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9" name="Rectangle 26"/>
            <p:cNvSpPr>
              <a:spLocks noChangeArrowheads="1"/>
            </p:cNvSpPr>
            <p:nvPr/>
          </p:nvSpPr>
          <p:spPr bwMode="auto">
            <a:xfrm>
              <a:off x="388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0" name="Rectangle 27"/>
            <p:cNvSpPr>
              <a:spLocks noChangeArrowheads="1"/>
            </p:cNvSpPr>
            <p:nvPr/>
          </p:nvSpPr>
          <p:spPr bwMode="auto">
            <a:xfrm>
              <a:off x="413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1" name="Rectangle 28"/>
            <p:cNvSpPr>
              <a:spLocks noChangeArrowheads="1"/>
            </p:cNvSpPr>
            <p:nvPr/>
          </p:nvSpPr>
          <p:spPr bwMode="auto">
            <a:xfrm>
              <a:off x="4387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2" name="Rectangle 29"/>
            <p:cNvSpPr>
              <a:spLocks noChangeArrowheads="1"/>
            </p:cNvSpPr>
            <p:nvPr/>
          </p:nvSpPr>
          <p:spPr bwMode="auto">
            <a:xfrm>
              <a:off x="4638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3" name="Text Box 30"/>
            <p:cNvSpPr txBox="1">
              <a:spLocks noChangeArrowheads="1"/>
            </p:cNvSpPr>
            <p:nvPr/>
          </p:nvSpPr>
          <p:spPr bwMode="auto">
            <a:xfrm>
              <a:off x="1728" y="482"/>
              <a:ext cx="2286" cy="4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ВСЕГО </a:t>
              </a:r>
              <a:r>
                <a:rPr lang="ru-RU" sz="1800" i="0" dirty="0" smtClean="0">
                  <a:latin typeface="Times New Roman" panose="02020603050405020304" pitchFamily="18" charset="0"/>
                </a:rPr>
                <a:t>Д ОХОДОВ</a:t>
              </a:r>
              <a:endParaRPr lang="ru-RU" sz="1800" i="0" dirty="0"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17 635,3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4" name="Text Box 31"/>
            <p:cNvSpPr txBox="1">
              <a:spLocks noChangeArrowheads="1"/>
            </p:cNvSpPr>
            <p:nvPr/>
          </p:nvSpPr>
          <p:spPr bwMode="auto">
            <a:xfrm>
              <a:off x="1728" y="941"/>
              <a:ext cx="228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17 </a:t>
              </a:r>
              <a:r>
                <a:rPr lang="ru-RU" sz="1800" i="0" dirty="0" smtClean="0">
                  <a:latin typeface="Times New Roman" panose="02020603050405020304" pitchFamily="18" charset="0"/>
                </a:rPr>
                <a:t>516,3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5" name="Text Box 32"/>
            <p:cNvSpPr txBox="1">
              <a:spLocks noChangeArrowheads="1"/>
            </p:cNvSpPr>
            <p:nvPr/>
          </p:nvSpPr>
          <p:spPr bwMode="auto">
            <a:xfrm>
              <a:off x="192" y="1776"/>
              <a:ext cx="2256" cy="7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Безвозмездные 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поступления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>
                  <a:latin typeface="Times New Roman" panose="02020603050405020304" pitchFamily="18" charset="0"/>
                </a:rPr>
                <a:t> </a:t>
              </a:r>
              <a:r>
                <a:rPr lang="ru-RU" sz="1800" i="0" dirty="0" smtClean="0">
                  <a:latin typeface="Times New Roman" panose="02020603050405020304" pitchFamily="18" charset="0"/>
                </a:rPr>
                <a:t>10 786,0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6" name="Text Box 33"/>
            <p:cNvSpPr txBox="1">
              <a:spLocks noChangeArrowheads="1"/>
            </p:cNvSpPr>
            <p:nvPr/>
          </p:nvSpPr>
          <p:spPr bwMode="auto">
            <a:xfrm>
              <a:off x="192" y="2512"/>
              <a:ext cx="225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10 786,1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7" name="Text Box 35"/>
            <p:cNvSpPr txBox="1">
              <a:spLocks noChangeArrowheads="1"/>
            </p:cNvSpPr>
            <p:nvPr/>
          </p:nvSpPr>
          <p:spPr bwMode="auto">
            <a:xfrm>
              <a:off x="3379" y="1797"/>
              <a:ext cx="2256" cy="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Налоговые и неналоговые</a:t>
              </a:r>
              <a:r>
                <a:rPr lang="ru-RU" sz="1800" i="0" dirty="0">
                  <a:latin typeface="Times New Roman" panose="02020603050405020304" pitchFamily="18" charset="0"/>
                </a:rPr>
                <a:t> </a:t>
              </a:r>
              <a:r>
                <a:rPr lang="ru-RU" sz="2000" i="0" dirty="0">
                  <a:latin typeface="Times New Roman" panose="02020603050405020304" pitchFamily="18" charset="0"/>
                </a:rPr>
                <a:t>доходы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ru-RU" sz="600" i="0" dirty="0"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6 849,3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8" name="AutoShape 38"/>
            <p:cNvSpPr>
              <a:spLocks noChangeArrowheads="1"/>
            </p:cNvSpPr>
            <p:nvPr/>
          </p:nvSpPr>
          <p:spPr bwMode="auto">
            <a:xfrm>
              <a:off x="133" y="692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9" name="Rectangle 39"/>
            <p:cNvSpPr>
              <a:spLocks noChangeArrowheads="1"/>
            </p:cNvSpPr>
            <p:nvPr/>
          </p:nvSpPr>
          <p:spPr bwMode="auto">
            <a:xfrm>
              <a:off x="657" y="4020"/>
              <a:ext cx="33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0" name="Rectangle 40"/>
            <p:cNvSpPr>
              <a:spLocks noChangeArrowheads="1"/>
            </p:cNvSpPr>
            <p:nvPr/>
          </p:nvSpPr>
          <p:spPr bwMode="auto">
            <a:xfrm>
              <a:off x="1791" y="4020"/>
              <a:ext cx="336" cy="96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1" name="Rectangle 41"/>
            <p:cNvSpPr>
              <a:spLocks noChangeArrowheads="1"/>
            </p:cNvSpPr>
            <p:nvPr/>
          </p:nvSpPr>
          <p:spPr bwMode="auto">
            <a:xfrm>
              <a:off x="4286" y="4020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2" name="Line 42"/>
            <p:cNvSpPr>
              <a:spLocks noChangeShapeType="1"/>
            </p:cNvSpPr>
            <p:nvPr/>
          </p:nvSpPr>
          <p:spPr bwMode="auto">
            <a:xfrm>
              <a:off x="1104" y="1632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3" name="Line 44"/>
            <p:cNvSpPr>
              <a:spLocks noChangeShapeType="1"/>
            </p:cNvSpPr>
            <p:nvPr/>
          </p:nvSpPr>
          <p:spPr bwMode="auto">
            <a:xfrm>
              <a:off x="1104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4" name="Line 45"/>
            <p:cNvSpPr>
              <a:spLocks noChangeShapeType="1"/>
            </p:cNvSpPr>
            <p:nvPr/>
          </p:nvSpPr>
          <p:spPr bwMode="auto">
            <a:xfrm>
              <a:off x="4560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5" name="Line 46"/>
            <p:cNvSpPr>
              <a:spLocks noChangeShapeType="1"/>
            </p:cNvSpPr>
            <p:nvPr/>
          </p:nvSpPr>
          <p:spPr bwMode="auto">
            <a:xfrm>
              <a:off x="412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6" name="Line 47"/>
            <p:cNvSpPr>
              <a:spLocks noChangeShapeType="1"/>
            </p:cNvSpPr>
            <p:nvPr/>
          </p:nvSpPr>
          <p:spPr bwMode="auto">
            <a:xfrm>
              <a:off x="3696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7" name="Line 48"/>
            <p:cNvSpPr>
              <a:spLocks noChangeShapeType="1"/>
            </p:cNvSpPr>
            <p:nvPr/>
          </p:nvSpPr>
          <p:spPr bwMode="auto">
            <a:xfrm>
              <a:off x="412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8" name="Line 49"/>
            <p:cNvSpPr>
              <a:spLocks noChangeShapeType="1"/>
            </p:cNvSpPr>
            <p:nvPr/>
          </p:nvSpPr>
          <p:spPr bwMode="auto">
            <a:xfrm flipH="1">
              <a:off x="3696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9" name="Rectangle 50"/>
            <p:cNvSpPr>
              <a:spLocks noChangeArrowheads="1"/>
            </p:cNvSpPr>
            <p:nvPr/>
          </p:nvSpPr>
          <p:spPr bwMode="auto">
            <a:xfrm>
              <a:off x="3379" y="4020"/>
              <a:ext cx="33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90" name="AutoShape 55"/>
            <p:cNvSpPr>
              <a:spLocks noChangeArrowheads="1"/>
            </p:cNvSpPr>
            <p:nvPr/>
          </p:nvSpPr>
          <p:spPr bwMode="auto">
            <a:xfrm>
              <a:off x="4809" y="3625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3084662" y="2075858"/>
            <a:ext cx="4075112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119</a:t>
            </a:r>
            <a:r>
              <a:rPr lang="ru-RU" sz="1800" i="0" dirty="0" smtClean="0">
                <a:latin typeface="Times New Roman" panose="02020603050405020304" pitchFamily="18" charset="0"/>
              </a:rPr>
              <a:t>             100,6 %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cxnSp>
        <p:nvCxnSpPr>
          <p:cNvPr id="14345" name="Прямая соединительная линия 13"/>
          <p:cNvCxnSpPr>
            <a:cxnSpLocks noChangeShapeType="1"/>
            <a:stCxn id="14344" idx="0"/>
            <a:endCxn id="14344" idx="2"/>
          </p:cNvCxnSpPr>
          <p:nvPr/>
        </p:nvCxnSpPr>
        <p:spPr bwMode="auto">
          <a:xfrm>
            <a:off x="5122218" y="2075858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6" name="Text Box 31"/>
          <p:cNvSpPr txBox="1">
            <a:spLocks noChangeArrowheads="1"/>
          </p:cNvSpPr>
          <p:nvPr/>
        </p:nvSpPr>
        <p:spPr bwMode="auto">
          <a:xfrm>
            <a:off x="6017948" y="4450776"/>
            <a:ext cx="4002087" cy="3825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6 730,2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sp>
        <p:nvSpPr>
          <p:cNvPr id="14347" name="Text Box 37"/>
          <p:cNvSpPr txBox="1">
            <a:spLocks noChangeArrowheads="1"/>
          </p:cNvSpPr>
          <p:nvPr/>
        </p:nvSpPr>
        <p:spPr bwMode="auto">
          <a:xfrm>
            <a:off x="6040438" y="4849813"/>
            <a:ext cx="4002087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119,1               101,7%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sp>
        <p:nvSpPr>
          <p:cNvPr id="14348" name="Text Box 37"/>
          <p:cNvSpPr txBox="1">
            <a:spLocks noChangeArrowheads="1"/>
          </p:cNvSpPr>
          <p:nvPr/>
        </p:nvSpPr>
        <p:spPr bwMode="auto">
          <a:xfrm>
            <a:off x="339725" y="4832350"/>
            <a:ext cx="4021138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-</a:t>
            </a:r>
            <a:r>
              <a:rPr lang="ru-RU" sz="1800" i="0" dirty="0" smtClean="0">
                <a:latin typeface="Times New Roman" panose="02020603050405020304" pitchFamily="18" charset="0"/>
              </a:rPr>
              <a:t>0,1</a:t>
            </a:r>
            <a:r>
              <a:rPr lang="ru-RU" sz="1800" i="0" dirty="0" smtClean="0">
                <a:latin typeface="Times New Roman" panose="02020603050405020304" pitchFamily="18" charset="0"/>
              </a:rPr>
              <a:t>                </a:t>
            </a:r>
            <a:r>
              <a:rPr lang="ru-RU" sz="1800" i="0" dirty="0" smtClean="0">
                <a:latin typeface="Times New Roman" panose="02020603050405020304" pitchFamily="18" charset="0"/>
              </a:rPr>
              <a:t>99,9%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cxnSp>
        <p:nvCxnSpPr>
          <p:cNvPr id="14349" name="Прямая соединительная линия 5"/>
          <p:cNvCxnSpPr>
            <a:cxnSpLocks noChangeShapeType="1"/>
            <a:stCxn id="14347" idx="0"/>
            <a:endCxn id="14347" idx="2"/>
          </p:cNvCxnSpPr>
          <p:nvPr/>
        </p:nvCxnSpPr>
        <p:spPr bwMode="auto">
          <a:xfrm>
            <a:off x="8040688" y="4849813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0" name="Прямая соединительная линия 7"/>
          <p:cNvCxnSpPr>
            <a:cxnSpLocks noChangeShapeType="1"/>
            <a:stCxn id="14348" idx="0"/>
            <a:endCxn id="14348" idx="2"/>
          </p:cNvCxnSpPr>
          <p:nvPr/>
        </p:nvCxnSpPr>
        <p:spPr bwMode="auto">
          <a:xfrm>
            <a:off x="2351088" y="4832350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612775" y="360363"/>
            <a:ext cx="9828213" cy="971550"/>
          </a:xfrm>
        </p:spPr>
        <p:txBody>
          <a:bodyPr/>
          <a:lstStyle/>
          <a:p>
            <a:pPr marL="545211" indent="0"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cs typeface="Times New Roman" panose="02020603050405020304" pitchFamily="18" charset="0"/>
              </a:rPr>
              <a:t>Доходы бюджета </a:t>
            </a:r>
            <a:r>
              <a:rPr lang="ru-RU" sz="28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Зазерского</a:t>
            </a:r>
            <a:r>
              <a:rPr lang="ru-RU" sz="28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сельского поселения за </a:t>
            </a:r>
            <a:r>
              <a:rPr lang="ru-RU" sz="28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2024 </a:t>
            </a:r>
            <a:r>
              <a:rPr lang="ru-RU" sz="28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год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0" y="46038"/>
            <a:ext cx="207963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000" b="0" i="0">
              <a:latin typeface="Calibri" panose="020F0502020204030204" pitchFamily="34" charset="0"/>
            </a:endParaRPr>
          </a:p>
        </p:txBody>
      </p:sp>
      <p:grpSp>
        <p:nvGrpSpPr>
          <p:cNvPr id="17412" name="Oval 5"/>
          <p:cNvGrpSpPr>
            <a:grpSpLocks/>
          </p:cNvGrpSpPr>
          <p:nvPr/>
        </p:nvGrpSpPr>
        <p:grpSpPr bwMode="auto">
          <a:xfrm>
            <a:off x="1452563" y="1914525"/>
            <a:ext cx="5199062" cy="4886325"/>
            <a:chOff x="799" y="1094"/>
            <a:chExt cx="2868" cy="2792"/>
          </a:xfrm>
        </p:grpSpPr>
        <p:pic>
          <p:nvPicPr>
            <p:cNvPr id="17427" name="Oval 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" y="1094"/>
              <a:ext cx="2868" cy="2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8" name="Text Box 6"/>
            <p:cNvSpPr txBox="1">
              <a:spLocks noChangeArrowheads="1"/>
            </p:cNvSpPr>
            <p:nvPr/>
          </p:nvSpPr>
          <p:spPr bwMode="auto">
            <a:xfrm>
              <a:off x="1242" y="1511"/>
              <a:ext cx="1980" cy="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2752725" y="2352675"/>
            <a:ext cx="30861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i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17 635,3</a:t>
            </a:r>
            <a:r>
              <a:rPr lang="ru-RU" sz="2800" i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тыс</a:t>
            </a:r>
            <a:r>
              <a:rPr lang="ru-RU" sz="2800" i="0" dirty="0">
                <a:solidFill>
                  <a:schemeClr val="bg1"/>
                </a:solidFill>
                <a:latin typeface="Times New Roman" panose="02020603050405020304" pitchFamily="18" charset="0"/>
              </a:rPr>
              <a:t>. руб.</a:t>
            </a:r>
          </a:p>
        </p:txBody>
      </p:sp>
      <p:grpSp>
        <p:nvGrpSpPr>
          <p:cNvPr id="17414" name="Oval 6"/>
          <p:cNvGrpSpPr>
            <a:grpSpLocks/>
          </p:cNvGrpSpPr>
          <p:nvPr/>
        </p:nvGrpSpPr>
        <p:grpSpPr bwMode="auto">
          <a:xfrm>
            <a:off x="2124075" y="3790950"/>
            <a:ext cx="2736850" cy="2676525"/>
            <a:chOff x="1044" y="2231"/>
            <a:chExt cx="1329" cy="1475"/>
          </a:xfrm>
        </p:grpSpPr>
        <p:pic>
          <p:nvPicPr>
            <p:cNvPr id="17425" name="Oval 6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" y="2231"/>
              <a:ext cx="1329" cy="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6" name="Text Box 10"/>
            <p:cNvSpPr txBox="1">
              <a:spLocks noChangeArrowheads="1"/>
            </p:cNvSpPr>
            <p:nvPr/>
          </p:nvSpPr>
          <p:spPr bwMode="auto">
            <a:xfrm>
              <a:off x="1265" y="2456"/>
              <a:ext cx="890" cy="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76463" y="4602163"/>
            <a:ext cx="256698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i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6 849,3</a:t>
            </a:r>
            <a:r>
              <a:rPr lang="ru-RU" sz="2400" i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0" dirty="0">
                <a:solidFill>
                  <a:schemeClr val="bg1"/>
                </a:solidFill>
                <a:latin typeface="Times New Roman" panose="02020603050405020304" pitchFamily="18" charset="0"/>
              </a:rPr>
              <a:t>тыс. руб.</a:t>
            </a:r>
          </a:p>
        </p:txBody>
      </p:sp>
      <p:grpSp>
        <p:nvGrpSpPr>
          <p:cNvPr id="17416" name="Rectangle 9"/>
          <p:cNvGrpSpPr>
            <a:grpSpLocks/>
          </p:cNvGrpSpPr>
          <p:nvPr/>
        </p:nvGrpSpPr>
        <p:grpSpPr bwMode="auto">
          <a:xfrm>
            <a:off x="7281863" y="2406650"/>
            <a:ext cx="368300" cy="347663"/>
            <a:chOff x="4017" y="1375"/>
            <a:chExt cx="203" cy="199"/>
          </a:xfrm>
        </p:grpSpPr>
        <p:pic>
          <p:nvPicPr>
            <p:cNvPr id="17423" name="Rectangle 9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" y="1375"/>
              <a:ext cx="20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4" name="Text Box 14"/>
            <p:cNvSpPr txBox="1">
              <a:spLocks noChangeArrowheads="1"/>
            </p:cNvSpPr>
            <p:nvPr/>
          </p:nvSpPr>
          <p:spPr bwMode="auto">
            <a:xfrm>
              <a:off x="4050" y="1395"/>
              <a:ext cx="13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17" name="Rectangle 10"/>
          <p:cNvGrpSpPr>
            <a:grpSpLocks/>
          </p:cNvGrpSpPr>
          <p:nvPr/>
        </p:nvGrpSpPr>
        <p:grpSpPr bwMode="auto">
          <a:xfrm>
            <a:off x="7281863" y="3433763"/>
            <a:ext cx="368300" cy="357187"/>
            <a:chOff x="4017" y="1962"/>
            <a:chExt cx="203" cy="204"/>
          </a:xfrm>
        </p:grpSpPr>
        <p:pic>
          <p:nvPicPr>
            <p:cNvPr id="17421" name="Rectangle 10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" y="1962"/>
              <a:ext cx="20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2" name="Text Box 17"/>
            <p:cNvSpPr txBox="1">
              <a:spLocks noChangeArrowheads="1"/>
            </p:cNvSpPr>
            <p:nvPr/>
          </p:nvSpPr>
          <p:spPr bwMode="auto">
            <a:xfrm>
              <a:off x="4050" y="1980"/>
              <a:ext cx="13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7748588" y="2362200"/>
            <a:ext cx="2151062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i="0">
                <a:latin typeface="Times New Roman" panose="02020603050405020304" pitchFamily="18" charset="0"/>
              </a:rPr>
              <a:t>Общий объём доходов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7831138" y="3382963"/>
            <a:ext cx="2446337" cy="1027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i="0" dirty="0">
                <a:latin typeface="Times New Roman" panose="02020603050405020304" pitchFamily="18" charset="0"/>
              </a:rPr>
              <a:t>Налоговые и неналоговые </a:t>
            </a:r>
            <a:r>
              <a:rPr lang="ru-RU" sz="2000" i="0" dirty="0" smtClean="0">
                <a:latin typeface="Times New Roman" panose="02020603050405020304" pitchFamily="18" charset="0"/>
              </a:rPr>
              <a:t>доходы</a:t>
            </a:r>
            <a:endParaRPr lang="ru-RU" sz="2000" i="0" dirty="0">
              <a:latin typeface="Times New Roman" panose="02020603050405020304" pitchFamily="18" charset="0"/>
            </a:endParaRPr>
          </a:p>
        </p:txBody>
      </p:sp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9136063" y="157163"/>
            <a:ext cx="20796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8461375" y="1260475"/>
            <a:ext cx="15462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>
                <a:latin typeface="Times New Roman" panose="02020603050405020304" pitchFamily="18" charset="0"/>
              </a:rPr>
              <a:t>тыс. рублей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9037638" y="180975"/>
            <a:ext cx="117951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0" y="180975"/>
            <a:ext cx="10440988" cy="1243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000" i="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  </a:t>
            </a:r>
            <a:endParaRPr lang="ru-RU" sz="2000" i="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НАЛОГОВЫЕ </a:t>
            </a: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И НЕНАЛОГОВЫЕ ДОХОДЫ БЮДЖЕТА</a:t>
            </a:r>
          </a:p>
          <a:p>
            <a:pPr algn="ctr" eaLnBrk="1" hangingPunct="1">
              <a:defRPr/>
            </a:pP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Зазерского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сельского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поселения </a:t>
            </a:r>
            <a:endParaRPr lang="ru-RU" sz="1800" i="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в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2023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-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2024гг</a:t>
            </a:r>
            <a:endParaRPr lang="ru-RU" sz="1800" i="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802359"/>
              </p:ext>
            </p:extLst>
          </p:nvPr>
        </p:nvGraphicFramePr>
        <p:xfrm>
          <a:off x="1733550" y="1743075"/>
          <a:ext cx="6677025" cy="456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6419DB-9486-42A9-96A5-E4D02328B009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71719"/>
              </p:ext>
            </p:extLst>
          </p:nvPr>
        </p:nvGraphicFramePr>
        <p:xfrm>
          <a:off x="617538" y="1362075"/>
          <a:ext cx="9459912" cy="559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347663" y="252413"/>
            <a:ext cx="983297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3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</a:t>
            </a:r>
            <a:r>
              <a:rPr lang="ru-RU" altLang="ru-RU" sz="23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Зазерского</a:t>
            </a:r>
            <a:r>
              <a:rPr lang="ru-RU" altLang="ru-RU" sz="23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3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в </a:t>
            </a:r>
            <a:r>
              <a:rPr lang="ru-RU" altLang="ru-RU" sz="23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altLang="ru-RU" sz="23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504825" y="157163"/>
            <a:ext cx="8901113" cy="935037"/>
          </a:xfrm>
          <a:prstGeom prst="rect">
            <a:avLst/>
          </a:prstGeom>
          <a:noFill/>
          <a:ln>
            <a:noFill/>
          </a:ln>
          <a:extLst/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СТРУКТУРА БЕЗВОЗМЕЗДНЫХ ПОСТУПЛЕНИЙ В  БЮДЖЕТ </a:t>
            </a:r>
          </a:p>
          <a:p>
            <a:pPr algn="ctr" eaLnBrk="1" hangingPunct="1">
              <a:defRPr/>
            </a:pP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ЗАЗЕРСКОГО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СЕЛЬСКОГО ПОСЕЛЕНИЯ</a:t>
            </a:r>
            <a:endParaRPr lang="ru-RU" sz="1800" i="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ЗА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2024 </a:t>
            </a: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год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934450" y="1065213"/>
            <a:ext cx="126841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2532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479234"/>
              </p:ext>
            </p:extLst>
          </p:nvPr>
        </p:nvGraphicFramePr>
        <p:xfrm>
          <a:off x="984250" y="1106488"/>
          <a:ext cx="8909050" cy="557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4" name="Document" r:id="rId3" imgW="10946904" imgH="6858846" progId="Word.Document.8">
                  <p:embed/>
                </p:oleObj>
              </mc:Choice>
              <mc:Fallback>
                <p:oleObj name="Document" r:id="rId3" imgW="10946904" imgH="6858846" progId="Word.Document.8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 l="-1230" t="7620" r="10709" b="21825"/>
                      <a:stretch>
                        <a:fillRect/>
                      </a:stretch>
                    </p:blipFill>
                    <p:spPr bwMode="auto">
                      <a:xfrm>
                        <a:off x="984250" y="1106488"/>
                        <a:ext cx="8909050" cy="557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1849438" y="3421063"/>
            <a:ext cx="6084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86" tIns="45693" rIns="91386" bIns="45693"/>
          <a:lstStyle/>
          <a:p>
            <a:endParaRPr lang="ru-RU"/>
          </a:p>
        </p:txBody>
      </p:sp>
      <p:graphicFrame>
        <p:nvGraphicFramePr>
          <p:cNvPr id="22534" name="Object 67"/>
          <p:cNvGraphicFramePr>
            <a:graphicFrameLocks noChangeAspect="1"/>
          </p:cNvGraphicFramePr>
          <p:nvPr/>
        </p:nvGraphicFramePr>
        <p:xfrm>
          <a:off x="323850" y="5653088"/>
          <a:ext cx="9879013" cy="174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5" name="Document" r:id="rId5" imgW="10621397" imgH="7639684" progId="Word.Document.8">
                  <p:embed/>
                </p:oleObj>
              </mc:Choice>
              <mc:Fallback>
                <p:oleObj name="Document" r:id="rId5" imgW="10621397" imgH="7639684" progId="Word.Document.8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1230" t="76093" r="4565"/>
                      <a:stretch>
                        <a:fillRect/>
                      </a:stretch>
                    </p:blipFill>
                    <p:spPr bwMode="auto">
                      <a:xfrm>
                        <a:off x="323850" y="5653088"/>
                        <a:ext cx="9879013" cy="174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9496425" y="0"/>
            <a:ext cx="9858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</p:txBody>
      </p:sp>
      <p:sp>
        <p:nvSpPr>
          <p:cNvPr id="22537" name="Text Box 17"/>
          <p:cNvSpPr txBox="1">
            <a:spLocks noChangeArrowheads="1"/>
          </p:cNvSpPr>
          <p:nvPr/>
        </p:nvSpPr>
        <p:spPr bwMode="auto">
          <a:xfrm>
            <a:off x="8591550" y="873125"/>
            <a:ext cx="15462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>
                <a:solidFill>
                  <a:srgbClr val="FFFF00"/>
                </a:solidFill>
                <a:latin typeface="Times New Roman" panose="02020603050405020304" pitchFamily="18" charset="0"/>
              </a:rPr>
              <a:t>тыс. рублей</a:t>
            </a:r>
          </a:p>
        </p:txBody>
      </p:sp>
      <p:cxnSp>
        <p:nvCxnSpPr>
          <p:cNvPr id="22538" name="Прямая соединительная линия 4"/>
          <p:cNvCxnSpPr>
            <a:cxnSpLocks noChangeShapeType="1"/>
          </p:cNvCxnSpPr>
          <p:nvPr/>
        </p:nvCxnSpPr>
        <p:spPr bwMode="auto">
          <a:xfrm flipH="1">
            <a:off x="3563938" y="3060700"/>
            <a:ext cx="28813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9" name="Прямая со стрелкой 16"/>
          <p:cNvCxnSpPr>
            <a:cxnSpLocks noChangeShapeType="1"/>
            <a:stCxn id="22533" idx="0"/>
          </p:cNvCxnSpPr>
          <p:nvPr/>
        </p:nvCxnSpPr>
        <p:spPr bwMode="auto">
          <a:xfrm>
            <a:off x="1849438" y="3421063"/>
            <a:ext cx="0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Прямая со стрелкой 18"/>
          <p:cNvCxnSpPr>
            <a:cxnSpLocks noChangeShapeType="1"/>
            <a:stCxn id="22533" idx="1"/>
          </p:cNvCxnSpPr>
          <p:nvPr/>
        </p:nvCxnSpPr>
        <p:spPr bwMode="auto">
          <a:xfrm>
            <a:off x="7934325" y="3421063"/>
            <a:ext cx="0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Прямая со стрелкой 22"/>
          <p:cNvCxnSpPr>
            <a:cxnSpLocks noChangeShapeType="1"/>
          </p:cNvCxnSpPr>
          <p:nvPr/>
        </p:nvCxnSpPr>
        <p:spPr bwMode="auto">
          <a:xfrm>
            <a:off x="5076825" y="3060700"/>
            <a:ext cx="0" cy="7921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07950" y="354013"/>
            <a:ext cx="10440988" cy="65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43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ХАРАКТЕРИСТИКИ РАСХОДОВ</a:t>
            </a:r>
            <a:b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МЕСТНОГО БЮДЖЕТА за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2021 год</a:t>
            </a:r>
            <a:endParaRPr lang="ru-RU" sz="1800" i="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755063" y="763588"/>
            <a:ext cx="14001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>
                <a:latin typeface="Times New Roman" panose="02020603050405020304" pitchFamily="18" charset="0"/>
              </a:rPr>
              <a:t>тыс.рублей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835025" y="7015163"/>
            <a:ext cx="163513" cy="1587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090988" y="6988175"/>
            <a:ext cx="165100" cy="1587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65938" y="6988175"/>
            <a:ext cx="163512" cy="15875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113588" y="6897688"/>
            <a:ext cx="262890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>
                <a:latin typeface="Verdana" panose="020B0604030504040204" pitchFamily="34" charset="0"/>
                <a:cs typeface="Times New Roman" panose="02020603050405020304" pitchFamily="18" charset="0"/>
              </a:rPr>
              <a:t>Кассовое исполнение</a:t>
            </a:r>
            <a:endParaRPr lang="ru-RU" sz="1400" b="0" i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344988" y="6897688"/>
            <a:ext cx="22082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>
                <a:latin typeface="Verdana" panose="020B0604030504040204" pitchFamily="34" charset="0"/>
                <a:cs typeface="Times New Roman" panose="02020603050405020304" pitchFamily="18" charset="0"/>
              </a:rPr>
              <a:t>Уточненный план 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027113" y="6934200"/>
            <a:ext cx="2714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>
                <a:latin typeface="Verdana" panose="020B0604030504040204" pitchFamily="34" charset="0"/>
                <a:cs typeface="Times New Roman" panose="02020603050405020304" pitchFamily="18" charset="0"/>
              </a:rPr>
              <a:t>Первоначальный план</a:t>
            </a:r>
          </a:p>
        </p:txBody>
      </p:sp>
      <p:sp>
        <p:nvSpPr>
          <p:cNvPr id="24586" name="AutoShape 11"/>
          <p:cNvSpPr>
            <a:spLocks noChangeArrowheads="1"/>
          </p:cNvSpPr>
          <p:nvPr/>
        </p:nvSpPr>
        <p:spPr bwMode="auto">
          <a:xfrm>
            <a:off x="3368675" y="6143625"/>
            <a:ext cx="1808163" cy="315913"/>
          </a:xfrm>
          <a:prstGeom prst="curvedUpArrow">
            <a:avLst>
              <a:gd name="adj1" fmla="val 114472"/>
              <a:gd name="adj2" fmla="val 228944"/>
              <a:gd name="adj3" fmla="val 33333"/>
            </a:avLst>
          </a:prstGeom>
          <a:gradFill rotWithShape="1">
            <a:gsLst>
              <a:gs pos="0">
                <a:srgbClr val="008000"/>
              </a:gs>
              <a:gs pos="100000">
                <a:schemeClr val="accent2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7" name="AutoShape 12"/>
          <p:cNvSpPr>
            <a:spLocks noChangeArrowheads="1"/>
          </p:cNvSpPr>
          <p:nvPr/>
        </p:nvSpPr>
        <p:spPr bwMode="auto">
          <a:xfrm rot="10774338" flipV="1">
            <a:off x="5176838" y="6143625"/>
            <a:ext cx="1722437" cy="285750"/>
          </a:xfrm>
          <a:prstGeom prst="curvedUpArrow">
            <a:avLst>
              <a:gd name="adj1" fmla="val 120556"/>
              <a:gd name="adj2" fmla="val 241111"/>
              <a:gd name="adj3" fmla="val 33333"/>
            </a:avLst>
          </a:prstGeom>
          <a:gradFill rotWithShape="1">
            <a:gsLst>
              <a:gs pos="0">
                <a:srgbClr val="FF00FF"/>
              </a:gs>
              <a:gs pos="100000">
                <a:srgbClr val="33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3532188" y="6434138"/>
            <a:ext cx="13160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i="0">
                <a:latin typeface="Times New Roman" panose="02020603050405020304" pitchFamily="18" charset="0"/>
              </a:rPr>
              <a:t>111,7%</a:t>
            </a:r>
          </a:p>
        </p:txBody>
      </p:sp>
      <p:sp>
        <p:nvSpPr>
          <p:cNvPr id="24589" name="Rectangle 14"/>
          <p:cNvSpPr>
            <a:spLocks noChangeArrowheads="1"/>
          </p:cNvSpPr>
          <p:nvPr/>
        </p:nvSpPr>
        <p:spPr bwMode="auto">
          <a:xfrm flipH="1">
            <a:off x="5672138" y="6434138"/>
            <a:ext cx="10302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i="0">
                <a:latin typeface="Times New Roman" panose="02020603050405020304" pitchFamily="18" charset="0"/>
              </a:rPr>
              <a:t>97,6</a:t>
            </a:r>
            <a:r>
              <a:rPr lang="ru-RU" sz="1800" i="0">
                <a:latin typeface="Arial" panose="020B0604020202020204" pitchFamily="34" charset="0"/>
              </a:rPr>
              <a:t>%</a:t>
            </a:r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9037638" y="180975"/>
            <a:ext cx="11096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b="0">
              <a:latin typeface="Times New Roman" panose="02020603050405020304" pitchFamily="18" charset="0"/>
            </a:endParaRPr>
          </a:p>
        </p:txBody>
      </p:sp>
      <p:graphicFrame>
        <p:nvGraphicFramePr>
          <p:cNvPr id="2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60388"/>
              </p:ext>
            </p:extLst>
          </p:nvPr>
        </p:nvGraphicFramePr>
        <p:xfrm>
          <a:off x="796925" y="876300"/>
          <a:ext cx="13076238" cy="632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ABF2D8-9AE3-4861-9A02-0D84CB032204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641437"/>
              </p:ext>
            </p:extLst>
          </p:nvPr>
        </p:nvGraphicFramePr>
        <p:xfrm>
          <a:off x="590550" y="1670050"/>
          <a:ext cx="9042400" cy="509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260350" y="336550"/>
            <a:ext cx="10006013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Зазерского </a:t>
            </a: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                        поселения в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15 984,6  </a:t>
            </a:r>
            <a:r>
              <a:rPr lang="ru-RU" altLang="ru-RU" sz="1800" i="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endParaRPr lang="ru-RU" altLang="ru-RU" sz="1800" i="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13543</TotalTime>
  <Words>338</Words>
  <Application>Microsoft Office PowerPoint</Application>
  <PresentationFormat>Произвольный</PresentationFormat>
  <Paragraphs>152</Paragraphs>
  <Slides>10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Arial</vt:lpstr>
      <vt:lpstr>Calibri</vt:lpstr>
      <vt:lpstr>Century</vt:lpstr>
      <vt:lpstr>Corbel</vt:lpstr>
      <vt:lpstr>Times New Roman</vt:lpstr>
      <vt:lpstr>Trebuchet MS</vt:lpstr>
      <vt:lpstr>Verdana</vt:lpstr>
      <vt:lpstr>Wingdings 3</vt:lpstr>
      <vt:lpstr>Грань</vt:lpstr>
      <vt:lpstr>Документ Microsoft Word 97–2003</vt:lpstr>
      <vt:lpstr>Document</vt:lpstr>
      <vt:lpstr>Презентация PowerPoint</vt:lpstr>
      <vt:lpstr>Презентация PowerPoint</vt:lpstr>
      <vt:lpstr>Презентация PowerPoint</vt:lpstr>
      <vt:lpstr>Доходы бюджета Зазерского сельского поселения за 2024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mfsk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krkokv</dc:creator>
  <cp:lastModifiedBy>пк</cp:lastModifiedBy>
  <cp:revision>892</cp:revision>
  <cp:lastPrinted>2025-02-19T06:24:44Z</cp:lastPrinted>
  <dcterms:created xsi:type="dcterms:W3CDTF">2006-03-13T15:04:37Z</dcterms:created>
  <dcterms:modified xsi:type="dcterms:W3CDTF">2025-02-19T08:24:07Z</dcterms:modified>
</cp:coreProperties>
</file>