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0"/>
  </p:notesMasterIdLst>
  <p:sldIdLst>
    <p:sldId id="256" r:id="rId2"/>
    <p:sldId id="257" r:id="rId3"/>
    <p:sldId id="261" r:id="rId4"/>
    <p:sldId id="262" r:id="rId5"/>
    <p:sldId id="263" r:id="rId6"/>
    <p:sldId id="267" r:id="rId7"/>
    <p:sldId id="264" r:id="rId8"/>
    <p:sldId id="266" r:id="rId9"/>
    <p:sldId id="270" r:id="rId10"/>
    <p:sldId id="272" r:id="rId11"/>
    <p:sldId id="268" r:id="rId12"/>
    <p:sldId id="373" r:id="rId13"/>
    <p:sldId id="375" r:id="rId14"/>
    <p:sldId id="377" r:id="rId15"/>
    <p:sldId id="378" r:id="rId16"/>
    <p:sldId id="382" r:id="rId17"/>
    <p:sldId id="381" r:id="rId18"/>
    <p:sldId id="379" r:id="rId19"/>
    <p:sldId id="380" r:id="rId20"/>
    <p:sldId id="291" r:id="rId21"/>
    <p:sldId id="292" r:id="rId22"/>
    <p:sldId id="293" r:id="rId23"/>
    <p:sldId id="364" r:id="rId24"/>
    <p:sldId id="335" r:id="rId25"/>
    <p:sldId id="336" r:id="rId26"/>
    <p:sldId id="337" r:id="rId27"/>
    <p:sldId id="338" r:id="rId28"/>
    <p:sldId id="365" r:id="rId29"/>
    <p:sldId id="339" r:id="rId30"/>
    <p:sldId id="340" r:id="rId31"/>
    <p:sldId id="341" r:id="rId32"/>
    <p:sldId id="370" r:id="rId33"/>
    <p:sldId id="357" r:id="rId34"/>
    <p:sldId id="358" r:id="rId35"/>
    <p:sldId id="371" r:id="rId36"/>
    <p:sldId id="301" r:id="rId37"/>
    <p:sldId id="302" r:id="rId38"/>
    <p:sldId id="361" r:id="rId39"/>
    <p:sldId id="362" r:id="rId40"/>
    <p:sldId id="303" r:id="rId41"/>
    <p:sldId id="342" r:id="rId42"/>
    <p:sldId id="369" r:id="rId43"/>
    <p:sldId id="304" r:id="rId44"/>
    <p:sldId id="312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2" r:id="rId53"/>
    <p:sldId id="324" r:id="rId54"/>
    <p:sldId id="323" r:id="rId55"/>
    <p:sldId id="321" r:id="rId56"/>
    <p:sldId id="360" r:id="rId57"/>
    <p:sldId id="325" r:id="rId58"/>
    <p:sldId id="326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353" r:id="rId67"/>
    <p:sldId id="354" r:id="rId68"/>
    <p:sldId id="355" r:id="rId69"/>
    <p:sldId id="356" r:id="rId70"/>
    <p:sldId id="343" r:id="rId71"/>
    <p:sldId id="344" r:id="rId72"/>
    <p:sldId id="345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59" r:id="rId82"/>
    <p:sldId id="285" r:id="rId83"/>
    <p:sldId id="287" r:id="rId84"/>
    <p:sldId id="289" r:id="rId85"/>
    <p:sldId id="288" r:id="rId86"/>
    <p:sldId id="286" r:id="rId87"/>
    <p:sldId id="290" r:id="rId88"/>
    <p:sldId id="383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25" autoAdjust="0"/>
    <p:restoredTop sz="95338" autoAdjust="0"/>
  </p:normalViewPr>
  <p:slideViewPr>
    <p:cSldViewPr>
      <p:cViewPr>
        <p:scale>
          <a:sx n="100" d="100"/>
          <a:sy n="100" d="100"/>
        </p:scale>
        <p:origin x="-195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ПЛАН 2018 г.</c:v>
                </c:pt>
                <c:pt idx="1">
                  <c:v>ФАКТ за 6 мес. 2018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6813.1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ПЛАН 2018 г.</c:v>
                </c:pt>
                <c:pt idx="1">
                  <c:v>ФАКТ за 6 мес. 2018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3466.7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ПЛАН 2018 г.</c:v>
                </c:pt>
                <c:pt idx="1">
                  <c:v>ФАКТ за 6 мес. 2018 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ПЛАН 2018 г.</c:v>
                </c:pt>
                <c:pt idx="1">
                  <c:v>ФАКТ за 6 мес. 2018 г.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</c:ser>
        <c:overlap val="100"/>
        <c:axId val="60789888"/>
        <c:axId val="60791424"/>
      </c:barChart>
      <c:catAx>
        <c:axId val="607898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60791424"/>
        <c:crosses val="autoZero"/>
        <c:auto val="1"/>
        <c:lblAlgn val="ctr"/>
        <c:lblOffset val="100"/>
      </c:catAx>
      <c:valAx>
        <c:axId val="60791424"/>
        <c:scaling>
          <c:orientation val="minMax"/>
        </c:scaling>
        <c:axPos val="l"/>
        <c:majorGridlines/>
        <c:numFmt formatCode="General" sourceLinked="1"/>
        <c:tickLblPos val="nextTo"/>
        <c:crossAx val="607898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8.4578171112505249E-2"/>
          <c:y val="3.7787611739412676E-2"/>
          <c:w val="0.65873399573963398"/>
          <c:h val="0.8797197060382491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Налоги НДФЛ,доходы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План 2018 г.</c:v>
                </c:pt>
                <c:pt idx="1">
                  <c:v>ФАКТ 6  мес. 2018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401.3</c:v>
                </c:pt>
                <c:pt idx="1">
                  <c:v>148.69999999999999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имущество физ. Лиц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План 2018 г.</c:v>
                </c:pt>
                <c:pt idx="1">
                  <c:v>ФАКТ 6  мес. 2018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51.3</c:v>
                </c:pt>
                <c:pt idx="1">
                  <c:v>0.7000000000000004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Единый сельскохозяйственный налог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План 2018 г.</c:v>
                </c:pt>
                <c:pt idx="1">
                  <c:v>ФАКТ 6  мес. 2018 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342.3</c:v>
                </c:pt>
                <c:pt idx="1">
                  <c:v>466.1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План 2018 г.</c:v>
                </c:pt>
                <c:pt idx="1">
                  <c:v>ФАКТ 6  мес. 2018 г.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2368.5</c:v>
                </c:pt>
                <c:pt idx="1">
                  <c:v>248.1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Гос.пошлина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План 2018 г.</c:v>
                </c:pt>
                <c:pt idx="1">
                  <c:v>ФАКТ 6  мес. 2018 г.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5.2</c:v>
                </c:pt>
                <c:pt idx="1">
                  <c:v>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импользования имущества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План 2018 г.</c:v>
                </c:pt>
                <c:pt idx="1">
                  <c:v>ФАКТ 6  мес. 2018 г.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21.1</c:v>
                </c:pt>
                <c:pt idx="1">
                  <c:v>20.2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Штрафы, санкции, возмещения ущерба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План 2018 г.</c:v>
                </c:pt>
                <c:pt idx="1">
                  <c:v>ФАКТ 6  мес. 2018 г.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5.7</c:v>
                </c:pt>
                <c:pt idx="1">
                  <c:v>0.5</c:v>
                </c:pt>
              </c:numCache>
            </c:numRef>
          </c:val>
        </c:ser>
        <c:shape val="cylinder"/>
        <c:axId val="62060800"/>
        <c:axId val="62078976"/>
        <c:axId val="0"/>
      </c:bar3DChart>
      <c:catAx>
        <c:axId val="62060800"/>
        <c:scaling>
          <c:orientation val="minMax"/>
        </c:scaling>
        <c:axPos val="b"/>
        <c:numFmt formatCode="General" sourceLinked="0"/>
        <c:tickLblPos val="nextTo"/>
        <c:crossAx val="62078976"/>
        <c:crosses val="autoZero"/>
        <c:auto val="1"/>
        <c:lblAlgn val="ctr"/>
        <c:lblOffset val="100"/>
      </c:catAx>
      <c:valAx>
        <c:axId val="62078976"/>
        <c:scaling>
          <c:orientation val="minMax"/>
        </c:scaling>
        <c:axPos val="l"/>
        <c:majorGridlines/>
        <c:numFmt formatCode="General" sourceLinked="1"/>
        <c:tickLblPos val="nextTo"/>
        <c:crossAx val="62060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581624293545821"/>
          <c:y val="0.13442805947127401"/>
          <c:w val="0.27418375706454218"/>
          <c:h val="0.86557175442044454"/>
        </c:manualLayout>
      </c:layout>
      <c:spPr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legend>
    <c:plotVisOnly val="1"/>
    <c:dispBlanksAs val="gap"/>
  </c:chart>
  <c:txPr>
    <a:bodyPr/>
    <a:lstStyle/>
    <a:p>
      <a:pPr>
        <a:defRPr sz="1800">
          <a:solidFill>
            <a:schemeClr val="accent4">
              <a:lumMod val="50000"/>
            </a:schemeClr>
          </a:solidFill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План 2018 г.</c:v>
                </c:pt>
                <c:pt idx="1">
                  <c:v>Факт 6 мес 2018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6813.1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План 2018 г.</c:v>
                </c:pt>
                <c:pt idx="1">
                  <c:v>Факт 6 мес 2018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3466.7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План 2018 г.</c:v>
                </c:pt>
                <c:pt idx="1">
                  <c:v>Факт 6 мес 2018 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План 2018 г.</c:v>
                </c:pt>
                <c:pt idx="1">
                  <c:v>Факт 6 мес 2018 г.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</c:ser>
        <c:overlap val="100"/>
        <c:axId val="62155008"/>
        <c:axId val="62169088"/>
      </c:barChart>
      <c:catAx>
        <c:axId val="621550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62169088"/>
        <c:crosses val="autoZero"/>
        <c:auto val="1"/>
        <c:lblAlgn val="ctr"/>
        <c:lblOffset val="100"/>
      </c:catAx>
      <c:valAx>
        <c:axId val="62169088"/>
        <c:scaling>
          <c:orientation val="minMax"/>
        </c:scaling>
        <c:axPos val="l"/>
        <c:majorGridlines/>
        <c:numFmt formatCode="General" sourceLinked="1"/>
        <c:tickLblPos val="nextTo"/>
        <c:crossAx val="621550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F2C57-D4E6-4585-AE20-A8A0F1C0241B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8701B-752D-4BE0-9DF8-2D3459FB12D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2942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9148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7901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55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20.07.2018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p38397@donpac.ru://&#1047;&#1072;&#1079;&#1077;&#1088;&#1089;&#1082;&#1086;&#1077;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Хеда\Desktop\NHigCjuNM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891480"/>
            <a:ext cx="11497398" cy="8626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2536" y="404664"/>
            <a:ext cx="9649072" cy="240612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</a:t>
            </a: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Бюджет для Граждан </a:t>
            </a:r>
            <a:b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Отчет об Исполнении Бюджета Зазерского  сельского поселения    Тацинского района Ростовской области </a:t>
            </a:r>
            <a:b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за 6 месяцев 2018 года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17232"/>
            <a:ext cx="9144000" cy="1340768"/>
          </a:xfrm>
        </p:spPr>
        <p:txBody>
          <a:bodyPr>
            <a:normAutofit/>
          </a:bodyPr>
          <a:lstStyle/>
          <a:p>
            <a:pPr>
              <a:defRPr/>
            </a:pPr>
            <a:endParaRPr lang="ru-RU" altLang="ru-RU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ru-RU" dirty="0"/>
          </a:p>
        </p:txBody>
      </p:sp>
      <p:sp>
        <p:nvSpPr>
          <p:cNvPr id="1026" name="AutoShape 2" descr="https://pp.userapi.com/c834402/v834402831/40943/NHigCjuNMj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28" name="AutoShape 4" descr="https://pp.userapi.com/c834402/v834402831/40943/NHigCjuNMj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5" y="2436500"/>
          <a:ext cx="6729899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7633"/>
                <a:gridCol w="926133"/>
                <a:gridCol w="926133"/>
              </a:tblGrid>
              <a:tr h="955863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2018г.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</a:rPr>
                        <a:t> За 6 мес.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872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Непрограммные расходы</a:t>
                      </a:r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986,1</a:t>
                      </a:r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117,8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3568" y="0"/>
            <a:ext cx="84604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Распределение бюджетных ассигнований по муниципальным программам ЗАЗЕРСКОГО сельского поселения и непрограммным направлениям деятельности, на 2018 год ) (ПРОДОЛЖЕНИЕ)</a:t>
            </a:r>
            <a:endParaRPr lang="ru-RU" sz="22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Распределение иных межбюджетных трансфертов за счет средств субсидий областного бюджета для софинансирования расходных обязательств, по вопросам местного значения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35697" y="2197785"/>
          <a:ext cx="4248471" cy="4319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2599"/>
                <a:gridCol w="1336400"/>
                <a:gridCol w="1429472"/>
              </a:tblGrid>
              <a:tr h="35922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2018 г.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67931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Субсидии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областного бюджета (95,0%)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Средства местного бюджета на софинансирование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(5,0%)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45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На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повышение заработной платы работников муниципальных учреждений культуры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51,7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2,7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71480"/>
            <a:ext cx="84296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</a:t>
            </a:r>
            <a:r>
              <a:rPr lang="ru-RU" sz="4800" dirty="0" smtClean="0">
                <a:solidFill>
                  <a:srgbClr val="FF0000"/>
                </a:solidFill>
              </a:rPr>
              <a:t>Утверждение </a:t>
            </a:r>
            <a:r>
              <a:rPr lang="ru-RU" sz="4800" smtClean="0">
                <a:solidFill>
                  <a:srgbClr val="FF0000"/>
                </a:solidFill>
              </a:rPr>
              <a:t>отчета            об исполнении бюджета                      </a:t>
            </a:r>
            <a:endParaRPr lang="ru-RU" sz="4800" dirty="0" smtClean="0">
              <a:solidFill>
                <a:srgbClr val="FF0000"/>
              </a:solidFill>
            </a:endParaRPr>
          </a:p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   Собранием Депутатов     Зазерского     сельского поселения за 6 месяцев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8215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Picture 2" descr="F:\2018\P10909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1" y="285728"/>
            <a:ext cx="885828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018\P10909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4240" y="107134"/>
            <a:ext cx="8368288" cy="6276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018\P10909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4240" y="107134"/>
            <a:ext cx="8368288" cy="6276216"/>
          </a:xfrm>
          <a:prstGeom prst="rect">
            <a:avLst/>
          </a:prstGeom>
          <a:noFill/>
        </p:spPr>
      </p:pic>
      <p:pic>
        <p:nvPicPr>
          <p:cNvPr id="4" name="Picture 2" descr="F:\2018\P109095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4240" y="107133"/>
            <a:ext cx="8439726" cy="6329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50" y="2571744"/>
            <a:ext cx="52062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Изменения в </a:t>
            </a: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нармативку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по муниципальным </a:t>
            </a:r>
          </a:p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Служащим 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018\P10909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196430"/>
            <a:ext cx="8320662" cy="62404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285728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2786058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  </a:t>
            </a:r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Благоустройство территории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6"/>
            <a:ext cx="9834535" cy="7375902"/>
          </a:xfrm>
          <a:prstGeom prst="rect">
            <a:avLst/>
          </a:prstGeom>
          <a:noFill/>
        </p:spPr>
      </p:pic>
      <p:pic>
        <p:nvPicPr>
          <p:cNvPr id="7" name="Picture 4" descr="\\Ofk\общая\ФОТО\Сусат1\Фото0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14742" y="-285776"/>
            <a:ext cx="13001716" cy="8286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Хеда\Desktop\PgaFVynhy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41490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«</a:t>
            </a:r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Мы должны обеспечить большую прозрачность и открытость бюджетного процесса для граждан. Это одно из ключевых условий повышения эффективности госинвестиций, всей бюджетной политики».</a:t>
            </a:r>
            <a:endParaRPr lang="ru-RU" sz="2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4338" name="AutoShape 2" descr="https://pp.userapi.com/c840236/v840236831/487c1/PgaFVynhyz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4341" name="Picture 5" descr="C:\Users\Хеда\Desktop\bkZ2E40iW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052736"/>
            <a:ext cx="4608512" cy="283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Бюджетное послание Президента Российской Федерации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2018\благоустройство\P1120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8388"/>
            <a:ext cx="8568952" cy="6515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2018\благоустройство\P112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181" y="6642"/>
            <a:ext cx="9471181" cy="7103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2018\благоустройство\P1120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2048" y="0"/>
            <a:ext cx="9576048" cy="7182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7990" y="1772816"/>
            <a:ext cx="501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Запуск  малька</a:t>
            </a:r>
          </a:p>
          <a:p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в реку «</a:t>
            </a:r>
            <a:r>
              <a:rPr lang="ru-RU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Кагальник</a:t>
            </a:r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»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фото 2018\Рыба\P112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фото 2018\Рыба\P1120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фото 2018\Рыба\P1120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фото 2018\Рыба\P112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916833"/>
            <a:ext cx="4446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Защита населения  от чрезвычайных ситуаций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фото 2018\пожарные\P1120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7544" y="260648"/>
            <a:ext cx="8352928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Основные параметры бюджета Зазерского  сельского поселения на 2018год.</a:t>
            </a:r>
            <a:r>
              <a:rPr lang="en-US" sz="28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ru-RU" sz="28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тыс.руб.</a:t>
            </a:r>
            <a:r>
              <a:rPr lang="en-US" sz="28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ru-RU" sz="2800" b="1" cap="all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Хеда\Desktop\ceUlqJFI8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286256"/>
            <a:ext cx="4752528" cy="223224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85786" y="1714488"/>
            <a:ext cx="3786214" cy="163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 2018 г.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Доходы – </a:t>
            </a:r>
            <a:r>
              <a:rPr lang="ru-RU" sz="2000" b="1" dirty="0" smtClean="0"/>
              <a:t>6813,1  тыс. </a:t>
            </a:r>
            <a:r>
              <a:rPr lang="ru-RU" sz="2000" b="1" dirty="0" err="1" smtClean="0"/>
              <a:t>руб</a:t>
            </a:r>
            <a:endParaRPr lang="ru-RU" sz="2000" b="1" dirty="0" smtClean="0"/>
          </a:p>
          <a:p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Расходы-6523,5    тыс. руб.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29190" y="2214554"/>
            <a:ext cx="3500462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Факт 6месяцев  2018 г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Доходы – 3466,7 тыс. руб.</a:t>
            </a:r>
          </a:p>
          <a:p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Расходы – 2 618,6 тыс. руб.</a:t>
            </a:r>
          </a:p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282" y="3786190"/>
            <a:ext cx="3214710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План Дефицит  (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профицит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)2018г.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равен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-289,6тыс.руб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фото 2018\пожарные\P1120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фото 2018\пожарные\P1120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420889"/>
            <a:ext cx="4518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     Сходы граждан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фото 2018\СХОДЫ АРАКАНЦЕВ\P1120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F:\фото 2018\СХОДЫ АРАКАНЦЕВ\P1120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420889"/>
            <a:ext cx="4518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     Благоустройство     территории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CIM\112_PANA\P112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4027"/>
            <a:ext cx="9456036" cy="7092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CIM\112_PANA\P1120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83513"/>
            <a:ext cx="9144000" cy="8046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благоустройство\20180413_151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благоустройство\20180413_151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-121447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ОБЪЕМ ПОСТУПЛЕНИЙ ДОХОДОВ БЮДЖЕТА ЗАЗЕРСКОГО  СЕЛЬСКОГО ПОСЕЛЕНИЯ за 6месяцев 2018 года (тыс.руб.)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144031" cy="74559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99000"/>
                <a:gridCol w="1127965"/>
                <a:gridCol w="1208533"/>
                <a:gridCol w="1208533"/>
              </a:tblGrid>
              <a:tr h="685190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План 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 2018 г.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Факт 6месяцев 2018г.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</a:rPr>
                        <a:t> исполнения 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5391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НАЛОГОВЫЕ ДОХОДЫ И НЕНАЛОГОВЫЕ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3195,4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886,1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27,7</a:t>
                      </a:r>
                      <a:endParaRPr lang="ru-RU" sz="1400" b="1" dirty="0"/>
                    </a:p>
                  </a:txBody>
                  <a:tcPr/>
                </a:tc>
              </a:tr>
              <a:tr h="289302">
                <a:tc>
                  <a:txBody>
                    <a:bodyPr/>
                    <a:lstStyle/>
                    <a:p>
                      <a:r>
                        <a:rPr lang="ru-RU" sz="1300" i="1" dirty="0" smtClean="0"/>
                        <a:t>     в том числе</a:t>
                      </a:r>
                      <a:r>
                        <a:rPr lang="ru-RU" sz="1300" dirty="0" smtClean="0"/>
                        <a:t>: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</a:tr>
              <a:tr h="289302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Налоги на</a:t>
                      </a:r>
                      <a:r>
                        <a:rPr lang="ru-RU" sz="1300" baseline="0" dirty="0" smtClean="0"/>
                        <a:t> прибыль</a:t>
                      </a:r>
                      <a:r>
                        <a:rPr lang="ru-RU" sz="1300" dirty="0" smtClean="0"/>
                        <a:t>, доходы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401,3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148,7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37,0</a:t>
                      </a:r>
                      <a:endParaRPr lang="ru-RU" sz="1300" dirty="0"/>
                    </a:p>
                  </a:txBody>
                  <a:tcPr/>
                </a:tc>
              </a:tr>
              <a:tr h="465421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Налог на доходы физических лиц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401,3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148,7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37,0</a:t>
                      </a:r>
                      <a:endParaRPr lang="ru-RU" sz="1300" dirty="0"/>
                    </a:p>
                  </a:txBody>
                  <a:tcPr/>
                </a:tc>
              </a:tr>
              <a:tr h="289302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Налоги на совокупный</a:t>
                      </a:r>
                      <a:r>
                        <a:rPr lang="ru-RU" sz="1300" baseline="0" dirty="0" smtClean="0"/>
                        <a:t> доход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342,3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466,1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136,2</a:t>
                      </a:r>
                      <a:endParaRPr lang="ru-RU" sz="1300" dirty="0"/>
                    </a:p>
                  </a:txBody>
                  <a:tcPr/>
                </a:tc>
              </a:tr>
              <a:tr h="289302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Единый сельскохозяйственный налог	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342,3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466,1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136,2</a:t>
                      </a:r>
                      <a:endParaRPr lang="ru-RU" sz="1300" dirty="0"/>
                    </a:p>
                  </a:txBody>
                  <a:tcPr/>
                </a:tc>
              </a:tr>
              <a:tr h="289302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Налоги</a:t>
                      </a:r>
                      <a:r>
                        <a:rPr lang="ru-RU" sz="1300" baseline="0" dirty="0" smtClean="0"/>
                        <a:t> на имущество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2 419,8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248,8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10,3</a:t>
                      </a:r>
                      <a:endParaRPr lang="ru-RU" sz="1300" dirty="0"/>
                    </a:p>
                  </a:txBody>
                  <a:tcPr/>
                </a:tc>
              </a:tr>
              <a:tr h="68519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Налог на имущество  физических лиц </a:t>
                      </a:r>
                    </a:p>
                    <a:p>
                      <a:r>
                        <a:rPr lang="ru-RU" sz="1300" dirty="0" smtClean="0"/>
                        <a:t>Земельный налог</a:t>
                      </a:r>
                      <a:r>
                        <a:rPr lang="ru-RU" sz="1300" baseline="0" dirty="0" smtClean="0"/>
                        <a:t> с организаций </a:t>
                      </a:r>
                    </a:p>
                    <a:p>
                      <a:r>
                        <a:rPr lang="ru-RU" sz="1300" baseline="0" dirty="0" smtClean="0"/>
                        <a:t>Земельный налог с физических лиц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51,3</a:t>
                      </a:r>
                    </a:p>
                    <a:p>
                      <a:r>
                        <a:rPr lang="ru-RU" sz="1300" dirty="0" smtClean="0"/>
                        <a:t>267,7</a:t>
                      </a:r>
                    </a:p>
                    <a:p>
                      <a:r>
                        <a:rPr lang="ru-RU" sz="1300" dirty="0" smtClean="0"/>
                        <a:t>2100,8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0,7</a:t>
                      </a:r>
                    </a:p>
                    <a:p>
                      <a:r>
                        <a:rPr lang="ru-RU" sz="1300" dirty="0" smtClean="0"/>
                        <a:t>223,0</a:t>
                      </a:r>
                    </a:p>
                    <a:p>
                      <a:r>
                        <a:rPr lang="ru-RU" sz="1300" dirty="0" smtClean="0"/>
                        <a:t>25,0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1,4</a:t>
                      </a:r>
                    </a:p>
                    <a:p>
                      <a:r>
                        <a:rPr lang="ru-RU" sz="1300" dirty="0" smtClean="0"/>
                        <a:t>83,3</a:t>
                      </a:r>
                    </a:p>
                    <a:p>
                      <a:r>
                        <a:rPr lang="ru-RU" sz="1300" dirty="0" smtClean="0"/>
                        <a:t>1,2</a:t>
                      </a:r>
                      <a:endParaRPr lang="ru-RU" sz="1300" dirty="0"/>
                    </a:p>
                  </a:txBody>
                  <a:tcPr/>
                </a:tc>
              </a:tr>
              <a:tr h="289302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Государственная пошлина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5,2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1,8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34,6</a:t>
                      </a:r>
                      <a:endParaRPr lang="ru-RU" sz="1300" dirty="0"/>
                    </a:p>
                  </a:txBody>
                  <a:tcPr/>
                </a:tc>
              </a:tr>
              <a:tr h="883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Государственная пошлина за совершение нотариальных действий (за  исключением действий, совершаемых консульскими учреждениями Российской Федерации)</a:t>
                      </a:r>
                    </a:p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5,2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1,8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34,6</a:t>
                      </a:r>
                      <a:endParaRPr lang="ru-RU" sz="1300" dirty="0"/>
                    </a:p>
                  </a:txBody>
                  <a:tcPr/>
                </a:tc>
              </a:tr>
              <a:tr h="487246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21,1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20,2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95,7</a:t>
                      </a:r>
                      <a:endParaRPr lang="ru-RU" sz="1300" dirty="0"/>
                    </a:p>
                  </a:txBody>
                  <a:tcPr/>
                </a:tc>
              </a:tr>
              <a:tr h="1081077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Доходы  получаемые в виде арендной платы ,а также средства от продажи права на заключение договоров аренды за земли ,находящиеся</a:t>
                      </a:r>
                      <a:r>
                        <a:rPr lang="ru-RU" sz="1300" baseline="0" dirty="0" smtClean="0"/>
                        <a:t> в собственности сельских поселений (за исключением земельных участков муниципальных бюджетных и автономных учреждений)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21.1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20,2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95,7</a:t>
                      </a:r>
                      <a:endParaRPr lang="ru-RU" sz="1300" dirty="0"/>
                    </a:p>
                  </a:txBody>
                  <a:tcPr/>
                </a:tc>
              </a:tr>
              <a:tr h="465421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Штрафы, санкции, возмещение ущерба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5,7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0,5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8,8</a:t>
                      </a:r>
                      <a:endParaRPr lang="ru-RU" sz="1300" dirty="0"/>
                    </a:p>
                  </a:txBody>
                  <a:tcPr/>
                </a:tc>
              </a:tr>
              <a:tr h="30452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БЕЗВОЗМЕЗДНЫЕ ПЛАТЕЖИ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3617,7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2580,6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71,3</a:t>
                      </a:r>
                      <a:endParaRPr lang="ru-RU" sz="1400" b="1" dirty="0"/>
                    </a:p>
                  </a:txBody>
                  <a:tcPr/>
                </a:tc>
              </a:tr>
              <a:tr h="30452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</a:t>
                      </a:r>
                      <a:r>
                        <a:rPr lang="ru-RU" sz="1400" b="1" baseline="0" dirty="0" smtClean="0"/>
                        <a:t> (Д</a:t>
                      </a:r>
                      <a:r>
                        <a:rPr lang="ru-RU" sz="1400" b="1" dirty="0" smtClean="0"/>
                        <a:t>ОХОДЫ)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6813,1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3466,7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50,9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CIM\112_PANA\P1120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14355"/>
            <a:ext cx="10980712" cy="8830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DCIM\112_PANA\P1120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916832"/>
            <a:ext cx="3703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Культура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2018\8 марта\P1120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фото 2018\8 марта\P1120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 2018\8 марта\P1120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3090" cy="6895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 2018\день космонавтики\SAM_4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 2018\культура\P11109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фото 2018\культура\P1110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фото 2018\9мая\P1120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912" y="-1"/>
            <a:ext cx="929191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332656"/>
            <a:ext cx="81049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0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200" dirty="0" smtClean="0"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ДИНАМИКА </a:t>
            </a:r>
            <a:r>
              <a:rPr lang="ru-RU" sz="2200" dirty="0" smtClean="0"/>
              <a:t> ДОХОДОВ БЮДЖЕТА ЗАЗЕРСКОГО СЕЛЬСКОГО ПОСЕЛЕНИЯ НА 2018 ГОД (ТЫС.РУБ.)</a:t>
            </a:r>
          </a:p>
          <a:p>
            <a:pPr algn="ctr">
              <a:defRPr sz="2400" b="0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200" dirty="0" smtClean="0"/>
              <a:t>и исполнение бюджета за 6месяцев 2018 года </a:t>
            </a:r>
            <a:endParaRPr lang="ru-RU" sz="22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71538" y="1571612"/>
          <a:ext cx="7100862" cy="430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:\фото 2018\9мая\P1120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фото 2018\9мая\P1120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фото 2018\9мая\P1120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фото 2018\9мая\P1120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60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фото 2018\9мая\P1120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фото 2018\9мая\P1120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326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фото 2018\9мая\P1120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326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F:\фото 2018\9мая\P1120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фото 2018\9мая\P112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99106" cy="7092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фото 2018\Фото Соколова\DSCN3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2"/>
            <a:ext cx="9143999" cy="6858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39" y="-714404"/>
            <a:ext cx="10096539" cy="75724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260648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СТРУКТУРА НАЛОГОВЫХ И НЕНАЛОГОВЫХ ДОХОДОВ БЮДЖЕТА ЗАЗЕРСКОГО СЕЛЬСКОГО ПОСЕЛЕНИЯ НА 2018  ГОД (тыс.руб.)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исполнение бюджета за 6 месяцев 2018 г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ода 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556792"/>
          <a:ext cx="8495928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фото 2018\Фото Соколова\DSCN3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фото 2018\Фото Соколова\DSCN3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фото 2018\Фото Соколова\DSCN3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фото 2018\Фото Соколова\DSCN3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фото 2018\Фото Соколова\DSCN3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фото 2018\Фото Соколова\DSCN3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фото 2018\Фото Соколова\DSCN3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фото 2018\Фото Соколова\DSCN3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7504"/>
            <a:ext cx="11776719" cy="7965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фото 2018\Фото Соколова\DSCN3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39552"/>
            <a:ext cx="9144000" cy="8397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фото 2018\Фото Соколова\DSCN3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60848" y="-3843808"/>
            <a:ext cx="15361706" cy="1152128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43607" y="1556791"/>
          <a:ext cx="7128793" cy="4712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3853"/>
                <a:gridCol w="1201482"/>
                <a:gridCol w="1601976"/>
                <a:gridCol w="1201482"/>
              </a:tblGrid>
              <a:tr h="719536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201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Факт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% выполнения к году 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475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РАСХОДЫ, всего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6 523,5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618,3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018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 том числе: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3782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Общегосударственные вопросы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3984,6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1838,9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46,1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9018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Национальная оборона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75,8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31,4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41,4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7960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Национальная безопасность и правоохранительная деятельность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10,0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3,9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39,0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85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Национальная экономика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35,0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35,0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100,0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1037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Жилищно-коммунальное хозяйство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1385,9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243,3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17,6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240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Культура, кинематография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1032,0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466,1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45,2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1810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Обслуживание государственного и муниципального долга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0,2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0,1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50,0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163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ОБЪЕМ РАСХОДОВ БЮДЖЕТА ЗАЗЕРСКОГО  СЕЛЬСКОГО ПОСЕЛЕНИЯ НА 2018 ГОД (тыс.рублей)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и исполнение бюджета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за 6 месяцев 2018 года 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фото 2018\площадка\IMG_20180705_184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25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фото 2018\площадка\IMG_20180705_185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фото 2018\площадка\IMG_20180705_190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фото 2018\1июня 2018г\P1120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фото 2018\1июня 2018г\P1120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12760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фото 2018\1июня 2018г\P1120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фото 2018\1июня 2018г\P112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фото 2018\1июня 2018г\P1120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фото 2018\1июня 2018г\P1120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фото 2018\1июня 2018г\P1120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Хеда\Desktop\PgaFVynhy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/>
        </p:nvGraphicFramePr>
        <p:xfrm>
          <a:off x="1000100" y="1643050"/>
          <a:ext cx="7172300" cy="4234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9632" y="476672"/>
            <a:ext cx="74523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0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200" dirty="0" smtClean="0"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ДИНАМИКА </a:t>
            </a:r>
            <a:r>
              <a:rPr lang="ru-RU" sz="2200" dirty="0" smtClean="0"/>
              <a:t> РАСХОДОВ БЮДЖЕТА ЗАЗЕРСКОГО  СЕЛЬСКОГО ПОСЕЛЕНИЯ НА ПЛАНОВЫЙ                  2018 ГОД (ТЫС.РУБ.) и ФАКТ исполнения 6 месяцев 2018 года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фото 2018\день России SAM_5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15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фото 2018\1июня 2018г\P1120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э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97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UVQAH1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232" y="-1"/>
            <a:ext cx="919823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ide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2896"/>
            <a:ext cx="9144000" cy="696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llo_html_7f4d8a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0888"/>
            <a:ext cx="9144000" cy="69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0" y="566682"/>
            <a:ext cx="9184255" cy="6210690"/>
            <a:chOff x="-2817" y="755576"/>
            <a:chExt cx="6888191" cy="8280920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5616"/>
              <a:ext cx="6858000" cy="608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://golos-buryatyi.ru/wp-content/uploads/2015/05/des-gori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7" y="755576"/>
              <a:ext cx="3212976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5588440"/>
              <a:ext cx="3210161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926" y="5606696"/>
              <a:ext cx="2902074" cy="2325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300" y="755576"/>
              <a:ext cx="2902074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188640" y="9036496"/>
              <a:ext cx="6480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5277" y="80629"/>
            <a:ext cx="863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БЕРЕГИТЕ ЛЕС ОТ ПОЖАРА !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2067" y="1646802"/>
            <a:ext cx="2483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Сгорают дома, </a:t>
            </a:r>
          </a:p>
          <a:p>
            <a:pPr algn="ctr"/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повреждаются </a:t>
            </a:r>
          </a:p>
          <a:p>
            <a:pPr algn="ctr"/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объекты экономики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5" y="4239091"/>
            <a:ext cx="7773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Гибнут</a:t>
            </a:r>
            <a:r>
              <a:rPr lang="ru-RU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животные и птицы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256" y="960634"/>
            <a:ext cx="284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Загораются леса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2495636"/>
            <a:ext cx="685745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Несанкционированные поджоги </a:t>
            </a: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сухой травы</a:t>
            </a:r>
          </a:p>
          <a:p>
            <a:pPr algn="ctr"/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ОПАСНЫ !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5510" y="5859270"/>
            <a:ext cx="8806399" cy="86409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 </a:t>
            </a:r>
            <a:r>
              <a:rPr lang="ru-RU" sz="1400" b="1" dirty="0" smtClean="0">
                <a:solidFill>
                  <a:prstClr val="black"/>
                </a:solidFill>
                <a:latin typeface="Calibri"/>
              </a:rPr>
              <a:t>Нарушение порядка действий по предотвращению выжигания сухой растительности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 по ч.1 ст. 4.5. Областного закона от 25.10.2025 №273-ЗС «Об административных правонарушениях» влечет наложение административного штрафа на граждан в размере от 2000 до 4000 рублей; на должностных лиц – от 20000 до 40000 рублей; на юридических лиц – от 50000 до 60000 рублей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13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868346"/>
          </a:xfrm>
        </p:spPr>
        <p:txBody>
          <a:bodyPr/>
          <a:lstStyle/>
          <a:p>
            <a:r>
              <a:rPr lang="ru-RU" dirty="0" smtClean="0"/>
              <a:t>Берегите природу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 bwMode="auto">
          <a:xfrm>
            <a:off x="2729133" y="1600200"/>
            <a:ext cx="3685734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15370" cy="1500198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                                                  СПАСИБО </a:t>
            </a:r>
            <a:r>
              <a:rPr lang="ru-RU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ЗА </a:t>
            </a:r>
            <a:br>
              <a:rPr lang="ru-RU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ВНИМАНИЕ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r="3904"/>
          <a:stretch>
            <a:fillRect/>
          </a:stretch>
        </p:blipFill>
        <p:spPr bwMode="auto">
          <a:xfrm>
            <a:off x="214282" y="1857364"/>
            <a:ext cx="342902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5143504" y="2000240"/>
            <a:ext cx="3643338" cy="15001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normAutofit fontScale="70000" lnSpcReduction="20000"/>
          </a:bodyPr>
          <a:lstStyle/>
          <a:p>
            <a:pPr algn="ctr"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+mn-ea"/>
                <a:cs typeface="Tahoma" pitchFamily="32" charset="0"/>
              </a:rPr>
              <a:t>Сектор экономики и финансов Администрации Зазерского  сельского поселения</a:t>
            </a:r>
          </a:p>
        </p:txBody>
      </p:sp>
      <p:pic>
        <p:nvPicPr>
          <p:cNvPr id="6" name="Picture 6" descr="Результаты поиска изображений по запросу &quot;офисный сотрудни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8269" y="3929066"/>
            <a:ext cx="3415731" cy="26432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3714753"/>
            <a:ext cx="44291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Администрация Зазерского сельского поселения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Официальный сайт: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sp38397@donpac.ru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://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Зазерское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поселение.рф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Телефон: 8 (86397) 26-5-31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Адрес: 347064, Ростовская область, Тацинский район, х. Зазерский , ул. Центральная , 48</a:t>
            </a:r>
          </a:p>
          <a:p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E-mail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: 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 sp38397@donpac.ru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://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Зазерское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Хеда\Desktop\PgaFVynhy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00222"/>
            <a:ext cx="9144000" cy="835822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0"/>
            <a:ext cx="8820472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Распределение бюджетных ассигнований по муниципальным программам Зазерского сельского  поселения и непрограммным направлениям деятельности на 2018 год  (Тыс.руб.)</a:t>
            </a:r>
            <a:endParaRPr lang="ru-RU" sz="2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15616" y="1621923"/>
          <a:ext cx="7200800" cy="5236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5975"/>
                <a:gridCol w="1090289"/>
                <a:gridCol w="934536"/>
              </a:tblGrid>
              <a:tr h="996545">
                <a:tc>
                  <a:txBody>
                    <a:bodyPr/>
                    <a:lstStyle/>
                    <a:p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bg1"/>
                          </a:solidFill>
                        </a:rPr>
                        <a:t>План 2018</a:t>
                      </a:r>
                      <a:r>
                        <a:rPr lang="ru-RU" sz="1900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bg1"/>
                          </a:solidFill>
                        </a:rPr>
                        <a:t>Факт </a:t>
                      </a:r>
                    </a:p>
                    <a:p>
                      <a:r>
                        <a:rPr lang="ru-RU" sz="1900" dirty="0" smtClean="0">
                          <a:solidFill>
                            <a:schemeClr val="bg1"/>
                          </a:solidFill>
                        </a:rPr>
                        <a:t>6 мес. 2018г.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95454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bg1"/>
                          </a:solidFill>
                        </a:rPr>
                        <a:t>ВСЕГО:</a:t>
                      </a:r>
                      <a:endParaRPr lang="ru-RU" sz="19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bg1"/>
                          </a:solidFill>
                        </a:rPr>
                        <a:t>2565,2</a:t>
                      </a:r>
                      <a:endParaRPr lang="ru-RU" sz="19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bg1"/>
                          </a:solidFill>
                        </a:rPr>
                        <a:t>831,7</a:t>
                      </a:r>
                      <a:endParaRPr lang="ru-RU" sz="19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96545">
                <a:tc>
                  <a:txBody>
                    <a:bodyPr/>
                    <a:lstStyle/>
                    <a:p>
                      <a:r>
                        <a:rPr lang="ru-RU" sz="19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«Обеспечение</a:t>
                      </a:r>
                      <a:r>
                        <a:rPr lang="ru-RU" sz="1900" b="1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общественного порядка и противодействие преступности</a:t>
                      </a:r>
                      <a:r>
                        <a:rPr lang="ru-RU" sz="19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endParaRPr lang="ru-RU" sz="19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bg1"/>
                          </a:solidFill>
                        </a:rPr>
                        <a:t>0,0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460356">
                <a:tc>
                  <a:txBody>
                    <a:bodyPr/>
                    <a:lstStyle/>
                    <a:p>
                      <a:r>
                        <a:rPr lang="ru-RU" sz="19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"Защита населения и территории</a:t>
                      </a:r>
                    </a:p>
                    <a:p>
                      <a:r>
                        <a:rPr lang="ru-RU" sz="19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от чрезвычайных , ситуаций, обеспечение пожарной безопасности людей на водных объектах"</a:t>
                      </a:r>
                      <a:endParaRPr lang="ru-RU" sz="19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7,0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bg1"/>
                          </a:solidFill>
                        </a:rPr>
                        <a:t>4,5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32602">
                <a:tc>
                  <a:txBody>
                    <a:bodyPr/>
                    <a:lstStyle/>
                    <a:p>
                      <a:r>
                        <a:rPr lang="ru-RU" sz="19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"Развитие культуры"</a:t>
                      </a:r>
                      <a:endParaRPr lang="ru-RU" sz="19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1 032,0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bg1"/>
                          </a:solidFill>
                        </a:rPr>
                        <a:t>466,1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75692">
                <a:tc>
                  <a:txBody>
                    <a:bodyPr/>
                    <a:lstStyle/>
                    <a:p>
                      <a:r>
                        <a:rPr lang="ru-RU" sz="19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«Благоустройство»</a:t>
                      </a:r>
                      <a:endParaRPr lang="ru-RU" sz="19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537,1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bg1"/>
                          </a:solidFill>
                        </a:rPr>
                        <a:t>243,3</a:t>
                      </a:r>
                      <a:endParaRPr lang="ru-RU" sz="19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1775</TotalTime>
  <Words>700</Words>
  <Application>Microsoft Office PowerPoint</Application>
  <PresentationFormat>Экран (4:3)</PresentationFormat>
  <Paragraphs>197</Paragraphs>
  <Slides>88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Апекс</vt:lpstr>
      <vt:lpstr>    Бюджет для Граждан     Отчет об Исполнении Бюджета Зазерского  сельского поселения    Тацинского района Ростовской области   за 6 месяцев 2018 года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Берегите природу </vt:lpstr>
      <vt:lpstr>                                                   СПАСИБО  ЗА 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Семейка Соитовых!</dc:creator>
  <cp:lastModifiedBy>user</cp:lastModifiedBy>
  <cp:revision>125</cp:revision>
  <dcterms:created xsi:type="dcterms:W3CDTF">2017-12-11T11:43:42Z</dcterms:created>
  <dcterms:modified xsi:type="dcterms:W3CDTF">2018-07-20T05:27:20Z</dcterms:modified>
</cp:coreProperties>
</file>