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4113" r:id="rId2"/>
  </p:sldMasterIdLst>
  <p:notesMasterIdLst>
    <p:notesMasterId r:id="rId25"/>
  </p:notesMasterIdLst>
  <p:handoutMasterIdLst>
    <p:handoutMasterId r:id="rId26"/>
  </p:handoutMasterIdLst>
  <p:sldIdLst>
    <p:sldId id="896" r:id="rId3"/>
    <p:sldId id="1593" r:id="rId4"/>
    <p:sldId id="1592" r:id="rId5"/>
    <p:sldId id="1594" r:id="rId6"/>
    <p:sldId id="1591" r:id="rId7"/>
    <p:sldId id="1595" r:id="rId8"/>
    <p:sldId id="897" r:id="rId9"/>
    <p:sldId id="1202" r:id="rId10"/>
    <p:sldId id="1166" r:id="rId11"/>
    <p:sldId id="1204" r:id="rId12"/>
    <p:sldId id="1170" r:id="rId13"/>
    <p:sldId id="904" r:id="rId14"/>
    <p:sldId id="1572" r:id="rId15"/>
    <p:sldId id="1368" r:id="rId16"/>
    <p:sldId id="1587" r:id="rId17"/>
    <p:sldId id="1571" r:id="rId18"/>
    <p:sldId id="1533" r:id="rId19"/>
    <p:sldId id="1566" r:id="rId20"/>
    <p:sldId id="1567" r:id="rId21"/>
    <p:sldId id="1349" r:id="rId22"/>
    <p:sldId id="971" r:id="rId23"/>
    <p:sldId id="1156" r:id="rId24"/>
  </p:sldIdLst>
  <p:sldSz cx="9144000" cy="6858000" type="screen4x3"/>
  <p:notesSz cx="7102475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FF66"/>
    <a:srgbClr val="FFCC00"/>
    <a:srgbClr val="99FF66"/>
    <a:srgbClr val="97E60A"/>
    <a:srgbClr val="7EEA9F"/>
    <a:srgbClr val="FF9933"/>
    <a:srgbClr val="90C5D8"/>
    <a:srgbClr val="8BC2DD"/>
    <a:srgbClr val="92D3D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14332" autoAdjust="0"/>
    <p:restoredTop sz="99417" autoAdjust="0"/>
  </p:normalViewPr>
  <p:slideViewPr>
    <p:cSldViewPr>
      <p:cViewPr>
        <p:scale>
          <a:sx n="89" d="100"/>
          <a:sy n="89" d="100"/>
        </p:scale>
        <p:origin x="-216" y="-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203"/>
      <c:perspective val="10"/>
    </c:view3D>
    <c:plotArea>
      <c:layout>
        <c:manualLayout>
          <c:layoutTarget val="inner"/>
          <c:xMode val="edge"/>
          <c:yMode val="edge"/>
          <c:x val="1.4118801614635464E-4"/>
          <c:y val="0"/>
          <c:w val="0.990576168396694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6604000" h="6604000"/>
              <a:bevelB w="6604000" h="6604000"/>
            </a:sp3d>
          </c:spPr>
          <c:explosion val="27"/>
          <c:dPt>
            <c:idx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1"/>
            <c:explosion val="13"/>
            <c:spPr>
              <a:solidFill>
                <a:srgbClr val="FF7C8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2"/>
            <c:spPr>
              <a:solidFill>
                <a:srgbClr val="943C8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3"/>
            <c:spPr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4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5"/>
            <c:spPr>
              <a:solidFill>
                <a:srgbClr val="33CC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Lbls>
            <c:delete val="1"/>
          </c:dLbls>
          <c:cat>
            <c:strRef>
              <c:f>Лист1!$A$2:$A$7</c:f>
              <c:strCache>
                <c:ptCount val="6"/>
                <c:pt idx="0">
                  <c:v>Налог на доходы  физических лиц</c:v>
                </c:pt>
                <c:pt idx="1">
                  <c:v>Земельный налог</c:v>
                </c:pt>
                <c:pt idx="2">
                  <c:v>Единый сельскохозяйственный налог</c:v>
                </c:pt>
                <c:pt idx="3">
                  <c:v>Неналоговые доходы</c:v>
                </c:pt>
                <c:pt idx="4">
                  <c:v>налог на имущество физических лиц</c:v>
                </c:pt>
                <c:pt idx="5">
                  <c:v>государственная пошлина 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11.647413943228653</c:v>
                </c:pt>
                <c:pt idx="1">
                  <c:v>77.305973181633448</c:v>
                </c:pt>
                <c:pt idx="2">
                  <c:v>8.6288964996807334</c:v>
                </c:pt>
                <c:pt idx="3">
                  <c:v>0.77784872583734799</c:v>
                </c:pt>
                <c:pt idx="4">
                  <c:v>1.4889417774423856</c:v>
                </c:pt>
                <c:pt idx="5">
                  <c:v>0.1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391">
          <a:noFill/>
        </a:ln>
      </c:spPr>
    </c:plotArea>
    <c:plotVisOnly val="1"/>
    <c:dispBlanksAs val="zero"/>
  </c:chart>
  <c:spPr>
    <a:solidFill>
      <a:schemeClr val="tx2">
        <a:lumMod val="60000"/>
        <a:lumOff val="40000"/>
        <a:alpha val="0"/>
      </a:schemeClr>
    </a:solidFill>
  </c:spPr>
  <c:txPr>
    <a:bodyPr/>
    <a:lstStyle/>
    <a:p>
      <a:pPr>
        <a:defRPr sz="1615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CCECFF"/>
        </a:solidFill>
      </c:spPr>
    </c:floor>
    <c:plotArea>
      <c:layout>
        <c:manualLayout>
          <c:layoutTarget val="inner"/>
          <c:xMode val="edge"/>
          <c:yMode val="edge"/>
          <c:x val="1.3493773132182524E-2"/>
          <c:y val="3.1967746018595242E-2"/>
          <c:w val="0.95759099872742637"/>
          <c:h val="0.6686048685906292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 prstMaterial="metal">
              <a:bevelT w="311150" h="25400" prst="riblet"/>
              <a:bevelB w="222250" h="0" prst="cross"/>
            </a:sp3d>
          </c:spPr>
          <c:dLbls>
            <c:dLbl>
              <c:idx val="0"/>
              <c:layout>
                <c:manualLayout>
                  <c:x val="1.2575012628593072E-2"/>
                  <c:y val="-5.3329320284451809E-2"/>
                </c:manualLayout>
              </c:layout>
              <c:showVal val="1"/>
            </c:dLbl>
            <c:dLbl>
              <c:idx val="1"/>
              <c:layout>
                <c:manualLayout>
                  <c:x val="1.8776380402366403E-2"/>
                  <c:y val="-5.8555273635275705E-2"/>
                </c:manualLayout>
              </c:layout>
              <c:showVal val="1"/>
            </c:dLbl>
            <c:dLbl>
              <c:idx val="2"/>
              <c:layout>
                <c:manualLayout>
                  <c:x val="1.652326939703342E-2"/>
                  <c:y val="-6.0575102987204268E-2"/>
                </c:manualLayout>
              </c:layout>
              <c:showVal val="1"/>
            </c:dLbl>
            <c:dLbl>
              <c:idx val="3"/>
              <c:layout>
                <c:manualLayout>
                  <c:x val="1.549733485207031E-2"/>
                  <c:y val="-3.9022324995217683E-2"/>
                </c:manualLayout>
              </c:layout>
              <c:showVal val="1"/>
            </c:dLbl>
            <c:dLbl>
              <c:idx val="4"/>
              <c:layout>
                <c:manualLayout>
                  <c:x val="1.8729617725661944E-2"/>
                  <c:y val="-3.902185614031139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Утвержденный бюджет 
2018</c:v>
                </c:pt>
                <c:pt idx="1">
                  <c:v>Утвержденный бюджет 
2019</c:v>
                </c:pt>
                <c:pt idx="2">
                  <c:v>Утвержденный бюджет 
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401.3</c:v>
                </c:pt>
                <c:pt idx="1">
                  <c:v>421.1</c:v>
                </c:pt>
                <c:pt idx="2">
                  <c:v>438.3</c:v>
                </c:pt>
              </c:numCache>
            </c:numRef>
          </c:val>
          <c:shape val="cylinder"/>
        </c:ser>
        <c:shape val="box"/>
        <c:axId val="131969792"/>
        <c:axId val="131971328"/>
        <c:axId val="0"/>
      </c:bar3DChart>
      <c:catAx>
        <c:axId val="131969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31971328"/>
        <c:crosses val="autoZero"/>
        <c:auto val="1"/>
        <c:lblAlgn val="ctr"/>
        <c:lblOffset val="100"/>
      </c:catAx>
      <c:valAx>
        <c:axId val="131971328"/>
        <c:scaling>
          <c:orientation val="minMax"/>
          <c:min val="25000"/>
        </c:scaling>
        <c:delete val="1"/>
        <c:axPos val="l"/>
        <c:numFmt formatCode="#,##0.0" sourceLinked="1"/>
        <c:tickLblPos val="none"/>
        <c:crossAx val="131969792"/>
        <c:crosses val="autoZero"/>
        <c:crossBetween val="between"/>
        <c:majorUnit val="5000"/>
      </c:valAx>
      <c:spPr>
        <a:noFill/>
        <a:ln w="25405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612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0794638338244598E-2"/>
          <c:y val="6.5625783181713679E-2"/>
          <c:w val="0.93841072332351083"/>
          <c:h val="0.7613818102898136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2.2046161537606992E-2"/>
                  <c:y val="-5.8789764100285163E-2"/>
                </c:manualLayout>
              </c:layout>
              <c:showVal val="1"/>
            </c:dLbl>
            <c:dLbl>
              <c:idx val="1"/>
              <c:layout>
                <c:manualLayout>
                  <c:x val="2.2046161537606992E-2"/>
                  <c:y val="-5.8789764100285163E-2"/>
                </c:manualLayout>
              </c:layout>
              <c:showVal val="1"/>
            </c:dLbl>
            <c:dLbl>
              <c:idx val="2"/>
              <c:layout>
                <c:manualLayout>
                  <c:x val="9.4483549446886857E-3"/>
                  <c:y val="-5.459049523597911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5722.8</c:v>
                </c:pt>
                <c:pt idx="1">
                  <c:v>6158.2</c:v>
                </c:pt>
                <c:pt idx="2">
                  <c:v>6364.2</c:v>
                </c:pt>
              </c:numCache>
            </c:numRef>
          </c:val>
        </c:ser>
        <c:shape val="box"/>
        <c:axId val="133905408"/>
        <c:axId val="133911296"/>
        <c:axId val="0"/>
      </c:bar3DChart>
      <c:catAx>
        <c:axId val="133905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3911296"/>
        <c:crosses val="autoZero"/>
        <c:auto val="1"/>
        <c:lblAlgn val="ctr"/>
        <c:lblOffset val="100"/>
      </c:catAx>
      <c:valAx>
        <c:axId val="133911296"/>
        <c:scaling>
          <c:orientation val="minMax"/>
        </c:scaling>
        <c:delete val="1"/>
        <c:axPos val="l"/>
        <c:numFmt formatCode="0.0" sourceLinked="1"/>
        <c:tickLblPos val="none"/>
        <c:crossAx val="1339054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817543664739024"/>
          <c:y val="5.7091817125424514E-2"/>
          <c:w val="0.69917592715534194"/>
          <c:h val="0.8027335514572034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</a:gradFill>
          </c:spPr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3886.7</c:v>
                </c:pt>
                <c:pt idx="1">
                  <c:v>3909.7</c:v>
                </c:pt>
                <c:pt idx="2">
                  <c:v>4028.5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ЖКХ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8900000" scaled="1"/>
              <a:tileRect/>
            </a:gradFill>
          </c:spPr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718.1</c:v>
                </c:pt>
                <c:pt idx="1">
                  <c:v>1011.8</c:v>
                </c:pt>
                <c:pt idx="2">
                  <c:v>1075.8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Культура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1032</c:v>
                </c:pt>
                <c:pt idx="1">
                  <c:v>1150</c:v>
                </c:pt>
                <c:pt idx="2">
                  <c:v>1170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оборона 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c:spPr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75.8</c:v>
                </c:pt>
                <c:pt idx="1">
                  <c:v>76.599999999999994</c:v>
                </c:pt>
                <c:pt idx="2">
                  <c:v>79.400000000000006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национальная безопасность 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</a:gradFill>
          </c:spPr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10</c:v>
                </c:pt>
                <c:pt idx="1">
                  <c:v>10.1</c:v>
                </c:pt>
                <c:pt idx="2">
                  <c:v>10.5</c:v>
                </c:pt>
              </c:numCache>
            </c:numRef>
          </c:val>
        </c:ser>
        <c:dLbls>
          <c:showVal val="1"/>
        </c:dLbls>
        <c:gapWidth val="104"/>
        <c:gapDepth val="190"/>
        <c:shape val="cylinder"/>
        <c:axId val="134168576"/>
        <c:axId val="134170112"/>
        <c:axId val="0"/>
      </c:bar3DChart>
      <c:catAx>
        <c:axId val="1341685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solidFill>
                  <a:srgbClr val="FF0000"/>
                </a:solidFill>
              </a:defRPr>
            </a:pPr>
            <a:endParaRPr lang="ru-RU"/>
          </a:p>
        </c:txPr>
        <c:crossAx val="134170112"/>
        <c:crosses val="autoZero"/>
        <c:auto val="1"/>
        <c:lblAlgn val="ctr"/>
        <c:lblOffset val="100"/>
      </c:catAx>
      <c:valAx>
        <c:axId val="134170112"/>
        <c:scaling>
          <c:orientation val="minMax"/>
          <c:max val="55000"/>
          <c:min val="0"/>
        </c:scaling>
        <c:delete val="1"/>
        <c:axPos val="l"/>
        <c:numFmt formatCode="#,##0.0" sourceLinked="1"/>
        <c:tickLblPos val="none"/>
        <c:crossAx val="134168576"/>
        <c:crosses val="autoZero"/>
        <c:crossBetween val="between"/>
        <c:majorUnit val="5000"/>
        <c:minorUnit val="5000"/>
      </c:valAx>
    </c:plotArea>
    <c:legend>
      <c:legendPos val="r"/>
      <c:legendEntry>
        <c:idx val="4"/>
        <c:txPr>
          <a:bodyPr/>
          <a:lstStyle/>
          <a:p>
            <a:pPr>
              <a:defRPr sz="1200" b="1" i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 i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200" b="1" i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 i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81096649244486663"/>
          <c:y val="0.10762091697237799"/>
          <c:w val="0.18240308303254596"/>
          <c:h val="0.79952303155939963"/>
        </c:manualLayout>
      </c:layout>
      <c:txPr>
        <a:bodyPr/>
        <a:lstStyle/>
        <a:p>
          <a:pPr>
            <a:defRPr sz="1200" b="1" i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31.jpeg"/><Relationship Id="rId1" Type="http://schemas.openxmlformats.org/officeDocument/2006/relationships/image" Target="../media/image31.jpeg"/><Relationship Id="rId5" Type="http://schemas.openxmlformats.org/officeDocument/2006/relationships/image" Target="../media/image71.jpeg"/><Relationship Id="rId4" Type="http://schemas.openxmlformats.org/officeDocument/2006/relationships/image" Target="../media/image6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image" Target="../media/image91.jpeg"/><Relationship Id="rId4" Type="http://schemas.openxmlformats.org/officeDocument/2006/relationships/image" Target="../media/image12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1.jpeg"/><Relationship Id="rId1" Type="http://schemas.openxmlformats.org/officeDocument/2006/relationships/image" Target="../media/image131.jpeg"/><Relationship Id="rId5" Type="http://schemas.openxmlformats.org/officeDocument/2006/relationships/image" Target="../media/image171.jpeg"/><Relationship Id="rId4" Type="http://schemas.openxmlformats.org/officeDocument/2006/relationships/image" Target="../media/image1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dirty="0">
            <a:solidFill>
              <a:schemeClr val="bg1"/>
            </a:solidFill>
            <a:latin typeface="Arial Black" pitchFamily="34" charset="0"/>
            <a:cs typeface="Times New Roman" pitchFamily="18" charset="0"/>
          </a:endParaRPr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Arial Black" pitchFamily="34" charset="0"/>
            </a:rPr>
            <a:t>эффективное управление расходами</a:t>
          </a:r>
          <a:endParaRPr lang="ru-RU" sz="1200" dirty="0">
            <a:solidFill>
              <a:schemeClr val="bg1"/>
            </a:solidFill>
            <a:latin typeface="Arial Black" pitchFamily="34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971F98B7-9F0E-4CBF-9E52-F758B7AF539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Arial Black" pitchFamily="34" charset="0"/>
            </a:rPr>
            <a:t>стабильность налоговых и неналоговых условий</a:t>
          </a:r>
          <a:endParaRPr lang="ru-RU" sz="1200" dirty="0">
            <a:solidFill>
              <a:schemeClr val="bg1"/>
            </a:solidFill>
            <a:latin typeface="Arial Black" pitchFamily="34" charset="0"/>
          </a:endParaRPr>
        </a:p>
      </dgm:t>
    </dgm:pt>
    <dgm:pt modelId="{03C9B6BD-1F14-43AB-8931-58CC8047476B}" type="parTrans" cxnId="{5E1C4784-6B0A-470C-AA72-37735BD917F0}">
      <dgm:prSet/>
      <dgm:spPr/>
      <dgm:t>
        <a:bodyPr/>
        <a:lstStyle/>
        <a:p>
          <a:endParaRPr lang="ru-RU"/>
        </a:p>
      </dgm:t>
    </dgm:pt>
    <dgm:pt modelId="{39C6AF87-AFF4-4988-9CE4-58C3DFCADBFC}" type="sibTrans" cxnId="{5E1C4784-6B0A-470C-AA72-37735BD917F0}">
      <dgm:prSet/>
      <dgm:spPr/>
      <dgm:t>
        <a:bodyPr/>
        <a:lstStyle/>
        <a:p>
          <a:endParaRPr lang="ru-RU"/>
        </a:p>
      </dgm:t>
    </dgm:pt>
    <dgm:pt modelId="{10CEFBB7-6C13-42BB-A72E-9CE8C4450081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Arial Black" pitchFamily="34" charset="0"/>
            </a:rPr>
            <a:t>инвестирование </a:t>
          </a:r>
          <a:br>
            <a:rPr lang="ru-RU" sz="1200" dirty="0" smtClean="0">
              <a:solidFill>
                <a:schemeClr val="bg1"/>
              </a:solidFill>
              <a:latin typeface="Arial Black" pitchFamily="34" charset="0"/>
            </a:rPr>
          </a:br>
          <a:r>
            <a:rPr lang="ru-RU" sz="1200" dirty="0" smtClean="0">
              <a:solidFill>
                <a:schemeClr val="bg1"/>
              </a:solidFill>
              <a:latin typeface="Arial Black" pitchFamily="34" charset="0"/>
            </a:rPr>
            <a:t>в человеческий капитал</a:t>
          </a:r>
          <a:endParaRPr lang="ru-RU" sz="1200" dirty="0">
            <a:solidFill>
              <a:schemeClr val="bg1"/>
            </a:solidFill>
            <a:latin typeface="Arial Black" pitchFamily="34" charset="0"/>
          </a:endParaRPr>
        </a:p>
      </dgm:t>
    </dgm:pt>
    <dgm:pt modelId="{CE1ADD2A-B7FD-478F-A426-66139ECBA903}" type="parTrans" cxnId="{CED1569C-B30C-4D4A-9BEF-D0C89A079BAC}">
      <dgm:prSet/>
      <dgm:spPr/>
      <dgm:t>
        <a:bodyPr/>
        <a:lstStyle/>
        <a:p>
          <a:endParaRPr lang="ru-RU"/>
        </a:p>
      </dgm:t>
    </dgm:pt>
    <dgm:pt modelId="{23A35882-F850-44CF-BF7E-76DE9BF961FC}" type="sibTrans" cxnId="{CED1569C-B30C-4D4A-9BEF-D0C89A079BAC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Arial Black" pitchFamily="34" charset="0"/>
            </a:rPr>
            <a:t>проведение взвешенной долговой политики</a:t>
          </a:r>
          <a:endParaRPr lang="ru-RU" sz="1200" dirty="0">
            <a:solidFill>
              <a:schemeClr val="bg1"/>
            </a:solidFill>
            <a:latin typeface="Arial Black" pitchFamily="34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5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5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5" custScaleX="83731" custScaleY="825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5" custScaleX="91473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5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5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3B2BA9-1C97-483A-B23A-3ED1FDCF116F}" type="pres">
      <dgm:prSet presAssocID="{971F98B7-9F0E-4CBF-9E52-F758B7AF539C}" presName="compNode" presStyleCnt="0"/>
      <dgm:spPr/>
      <dgm:t>
        <a:bodyPr/>
        <a:lstStyle/>
        <a:p>
          <a:endParaRPr lang="ru-RU"/>
        </a:p>
      </dgm:t>
    </dgm:pt>
    <dgm:pt modelId="{A6261845-6FEC-4FCD-A320-DB13C9B75A59}" type="pres">
      <dgm:prSet presAssocID="{971F98B7-9F0E-4CBF-9E52-F758B7AF539C}" presName="bkgdShape" presStyleLbl="node1" presStyleIdx="2" presStyleCnt="5" custScaleX="122143"/>
      <dgm:spPr/>
      <dgm:t>
        <a:bodyPr/>
        <a:lstStyle/>
        <a:p>
          <a:endParaRPr lang="ru-RU"/>
        </a:p>
      </dgm:t>
    </dgm:pt>
    <dgm:pt modelId="{DD65257D-0571-4E29-A9BE-119458095260}" type="pres">
      <dgm:prSet presAssocID="{971F98B7-9F0E-4CBF-9E52-F758B7AF539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08111-633B-4C1F-8C5C-7AB01EEC5F6A}" type="pres">
      <dgm:prSet presAssocID="{971F98B7-9F0E-4CBF-9E52-F758B7AF539C}" presName="invisiNode" presStyleLbl="node1" presStyleIdx="2" presStyleCnt="5"/>
      <dgm:spPr/>
      <dgm:t>
        <a:bodyPr/>
        <a:lstStyle/>
        <a:p>
          <a:endParaRPr lang="ru-RU"/>
        </a:p>
      </dgm:t>
    </dgm:pt>
    <dgm:pt modelId="{59BCE99C-652C-4BAC-91C1-A60B797A8CEA}" type="pres">
      <dgm:prSet presAssocID="{971F98B7-9F0E-4CBF-9E52-F758B7AF539C}" presName="imagNode" presStyleLbl="fgImgPlace1" presStyleIdx="2" presStyleCnt="5" custScaleX="84468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196D70-DB24-4DDC-9CF1-7DC9DF8BCFAE}" type="pres">
      <dgm:prSet presAssocID="{39C6AF87-AFF4-4988-9CE4-58C3DFCADB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842D31-BF1C-4BCF-9C67-BBB3314ABE68}" type="pres">
      <dgm:prSet presAssocID="{10CEFBB7-6C13-42BB-A72E-9CE8C4450081}" presName="compNode" presStyleCnt="0"/>
      <dgm:spPr/>
      <dgm:t>
        <a:bodyPr/>
        <a:lstStyle/>
        <a:p>
          <a:endParaRPr lang="ru-RU"/>
        </a:p>
      </dgm:t>
    </dgm:pt>
    <dgm:pt modelId="{05BE1EB1-E929-4EA6-B09B-AEAAF45A936A}" type="pres">
      <dgm:prSet presAssocID="{10CEFBB7-6C13-42BB-A72E-9CE8C4450081}" presName="bkgdShape" presStyleLbl="node1" presStyleIdx="3" presStyleCnt="5" custScaleX="89976"/>
      <dgm:spPr/>
      <dgm:t>
        <a:bodyPr/>
        <a:lstStyle/>
        <a:p>
          <a:endParaRPr lang="ru-RU"/>
        </a:p>
      </dgm:t>
    </dgm:pt>
    <dgm:pt modelId="{2124DCEB-EDBD-415D-8E06-ED092037E12A}" type="pres">
      <dgm:prSet presAssocID="{10CEFBB7-6C13-42BB-A72E-9CE8C445008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6886E-6BD9-42B7-9C7E-82FEC5D3C11D}" type="pres">
      <dgm:prSet presAssocID="{10CEFBB7-6C13-42BB-A72E-9CE8C4450081}" presName="invisiNode" presStyleLbl="node1" presStyleIdx="3" presStyleCnt="5"/>
      <dgm:spPr/>
      <dgm:t>
        <a:bodyPr/>
        <a:lstStyle/>
        <a:p>
          <a:endParaRPr lang="ru-RU"/>
        </a:p>
      </dgm:t>
    </dgm:pt>
    <dgm:pt modelId="{2A289877-5F19-4A19-A468-00B4EBF5943F}" type="pres">
      <dgm:prSet presAssocID="{10CEFBB7-6C13-42BB-A72E-9CE8C4450081}" presName="imagNode" presStyleLbl="fgImgPlace1" presStyleIdx="3" presStyleCnt="5" custScaleX="79868" custScaleY="8258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77DEABC-75F1-441E-8920-4A84FA5ED8C1}" type="pres">
      <dgm:prSet presAssocID="{23A35882-F850-44CF-BF7E-76DE9BF961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4" presStyleCnt="5" custScaleX="77049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4" presStyleCnt="5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4" presStyleCnt="5" custScaleX="85206" custScaleY="8258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8C85F28-1B1D-4359-A154-ED450679EC47}" type="presOf" srcId="{BE907F90-9D92-45A1-94F8-1DCBD5B9715F}" destId="{272D07C4-E4A0-4649-AFF9-320ECA914488}" srcOrd="1" destOrd="0" presId="urn:microsoft.com/office/officeart/2005/8/layout/hList7"/>
    <dgm:cxn modelId="{712029C1-EF2D-479C-B456-69290C1C58F5}" type="presOf" srcId="{971F98B7-9F0E-4CBF-9E52-F758B7AF539C}" destId="{DD65257D-0571-4E29-A9BE-119458095260}" srcOrd="1" destOrd="0" presId="urn:microsoft.com/office/officeart/2005/8/layout/hList7"/>
    <dgm:cxn modelId="{19B7C5E6-1D5C-4846-A0E0-B01977A3C3D3}" type="presOf" srcId="{BE907F90-9D92-45A1-94F8-1DCBD5B9715F}" destId="{14E9E240-14D8-48CE-A8EF-4C26DD964D0B}" srcOrd="0" destOrd="0" presId="urn:microsoft.com/office/officeart/2005/8/layout/hList7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14B31CC8-2AFF-473F-8960-1A661774B261}" type="presOf" srcId="{914D76AC-028B-4257-BED1-2C2263772DDA}" destId="{E32018F6-38F3-4F68-9FD0-50FD7BED2859}" srcOrd="0" destOrd="0" presId="urn:microsoft.com/office/officeart/2005/8/layout/hList7"/>
    <dgm:cxn modelId="{D49A4A8E-E13A-48B9-A452-439EA4800B82}" srcId="{7D9F30EA-5AAD-4B4D-9B37-1898C8B1B1C4}" destId="{BE907F90-9D92-45A1-94F8-1DCBD5B9715F}" srcOrd="4" destOrd="0" parTransId="{03FA8934-805C-4CA4-B0FE-FC842D45AFE0}" sibTransId="{1C6C0DF2-B0CB-4D92-954A-55B02AC860DD}"/>
    <dgm:cxn modelId="{D9466C57-F81B-43AB-9B20-38F0F849E8C0}" type="presOf" srcId="{F0351681-504B-468A-A43A-35239C443A97}" destId="{BD834AB3-FAFF-4D74-B8D8-881F0EC6B9AD}" srcOrd="1" destOrd="0" presId="urn:microsoft.com/office/officeart/2005/8/layout/hList7"/>
    <dgm:cxn modelId="{2EDF6D89-4AFF-415B-9A05-F260E1C575A7}" type="presOf" srcId="{10CEFBB7-6C13-42BB-A72E-9CE8C4450081}" destId="{2124DCEB-EDBD-415D-8E06-ED092037E12A}" srcOrd="1" destOrd="0" presId="urn:microsoft.com/office/officeart/2005/8/layout/hList7"/>
    <dgm:cxn modelId="{8EF4490E-E82E-4D9A-BAD1-1DE69CDD11E1}" type="presOf" srcId="{BFE45829-723F-4E4D-9831-F195998B70F6}" destId="{D73F7537-DE83-45D9-AFD1-908328D4D97E}" srcOrd="0" destOrd="0" presId="urn:microsoft.com/office/officeart/2005/8/layout/hList7"/>
    <dgm:cxn modelId="{C53F01F9-0D35-4B3C-9C22-0C01B3BF8D2B}" type="presOf" srcId="{39C6AF87-AFF4-4988-9CE4-58C3DFCADBFC}" destId="{01196D70-DB24-4DDC-9CF1-7DC9DF8BCFAE}" srcOrd="0" destOrd="0" presId="urn:microsoft.com/office/officeart/2005/8/layout/hList7"/>
    <dgm:cxn modelId="{2B93680C-0B95-4792-A433-47E8D5550E4D}" type="presOf" srcId="{F0351681-504B-468A-A43A-35239C443A97}" destId="{01B5A3FF-8112-48C6-9524-2594DAB99429}" srcOrd="0" destOrd="0" presId="urn:microsoft.com/office/officeart/2005/8/layout/hList7"/>
    <dgm:cxn modelId="{C928E7E6-0BF8-4F71-A9FC-BBD38D226D7F}" type="presOf" srcId="{10CEFBB7-6C13-42BB-A72E-9CE8C4450081}" destId="{05BE1EB1-E929-4EA6-B09B-AEAAF45A936A}" srcOrd="0" destOrd="0" presId="urn:microsoft.com/office/officeart/2005/8/layout/hList7"/>
    <dgm:cxn modelId="{E84559F1-6B22-4E91-BE1D-DF98088BDC6D}" type="presOf" srcId="{BFE45829-723F-4E4D-9831-F195998B70F6}" destId="{A490A214-21F9-4C52-8E3B-F3A359B01D89}" srcOrd="1" destOrd="0" presId="urn:microsoft.com/office/officeart/2005/8/layout/hList7"/>
    <dgm:cxn modelId="{28332E5F-80B5-4696-9341-FC12E92E475F}" type="presOf" srcId="{7D9F30EA-5AAD-4B4D-9B37-1898C8B1B1C4}" destId="{D7F1AC36-BB02-40D3-9EAC-6004F15E8D99}" srcOrd="0" destOrd="0" presId="urn:microsoft.com/office/officeart/2005/8/layout/hList7"/>
    <dgm:cxn modelId="{A94C93C9-3529-469B-AE7A-BC6F9394CE20}" type="presOf" srcId="{E1C31608-5158-4EC9-9C62-26BAAF099A48}" destId="{D893FC16-622A-4AA0-9276-3766E5F1AA15}" srcOrd="0" destOrd="0" presId="urn:microsoft.com/office/officeart/2005/8/layout/hList7"/>
    <dgm:cxn modelId="{BECFD384-8F7B-4534-81E9-340819B50C3E}" type="presOf" srcId="{23A35882-F850-44CF-BF7E-76DE9BF961FC}" destId="{477DEABC-75F1-441E-8920-4A84FA5ED8C1}" srcOrd="0" destOrd="0" presId="urn:microsoft.com/office/officeart/2005/8/layout/hList7"/>
    <dgm:cxn modelId="{5E1C4784-6B0A-470C-AA72-37735BD917F0}" srcId="{7D9F30EA-5AAD-4B4D-9B37-1898C8B1B1C4}" destId="{971F98B7-9F0E-4CBF-9E52-F758B7AF539C}" srcOrd="2" destOrd="0" parTransId="{03C9B6BD-1F14-43AB-8931-58CC8047476B}" sibTransId="{39C6AF87-AFF4-4988-9CE4-58C3DFCADBFC}"/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0C50F168-71C7-4F70-A20E-91E981BE1C77}" type="presOf" srcId="{971F98B7-9F0E-4CBF-9E52-F758B7AF539C}" destId="{A6261845-6FEC-4FCD-A320-DB13C9B75A59}" srcOrd="0" destOrd="0" presId="urn:microsoft.com/office/officeart/2005/8/layout/hList7"/>
    <dgm:cxn modelId="{CED1569C-B30C-4D4A-9BEF-D0C89A079BAC}" srcId="{7D9F30EA-5AAD-4B4D-9B37-1898C8B1B1C4}" destId="{10CEFBB7-6C13-42BB-A72E-9CE8C4450081}" srcOrd="3" destOrd="0" parTransId="{CE1ADD2A-B7FD-478F-A426-66139ECBA903}" sibTransId="{23A35882-F850-44CF-BF7E-76DE9BF961FC}"/>
    <dgm:cxn modelId="{7490DAFB-93DA-44B9-BBD3-38D6D16B7F6F}" type="presParOf" srcId="{D7F1AC36-BB02-40D3-9EAC-6004F15E8D99}" destId="{9132C0C5-E5AF-4E5E-918C-A1BB430E7228}" srcOrd="0" destOrd="0" presId="urn:microsoft.com/office/officeart/2005/8/layout/hList7"/>
    <dgm:cxn modelId="{2330DF9C-2316-46B6-ABAF-5577EA7E8F36}" type="presParOf" srcId="{D7F1AC36-BB02-40D3-9EAC-6004F15E8D99}" destId="{AC9FC888-4E7D-41D5-BF8D-099DDFB49032}" srcOrd="1" destOrd="0" presId="urn:microsoft.com/office/officeart/2005/8/layout/hList7"/>
    <dgm:cxn modelId="{71FD7EB5-4DC3-4F6E-BEB5-96D1EE19D038}" type="presParOf" srcId="{AC9FC888-4E7D-41D5-BF8D-099DDFB49032}" destId="{3B03A404-6FA8-44DF-BD0D-938BEE92A850}" srcOrd="0" destOrd="0" presId="urn:microsoft.com/office/officeart/2005/8/layout/hList7"/>
    <dgm:cxn modelId="{31DAF820-B20E-4F63-9612-DF869FEFC19C}" type="presParOf" srcId="{3B03A404-6FA8-44DF-BD0D-938BEE92A850}" destId="{D73F7537-DE83-45D9-AFD1-908328D4D97E}" srcOrd="0" destOrd="0" presId="urn:microsoft.com/office/officeart/2005/8/layout/hList7"/>
    <dgm:cxn modelId="{AFAF7F09-D32B-47A1-AE58-66C7ADF6A42F}" type="presParOf" srcId="{3B03A404-6FA8-44DF-BD0D-938BEE92A850}" destId="{A490A214-21F9-4C52-8E3B-F3A359B01D89}" srcOrd="1" destOrd="0" presId="urn:microsoft.com/office/officeart/2005/8/layout/hList7"/>
    <dgm:cxn modelId="{30A85EA7-204F-49A9-AC45-4A7AFCB53E1E}" type="presParOf" srcId="{3B03A404-6FA8-44DF-BD0D-938BEE92A850}" destId="{8FADFE9E-A8A8-41F1-B358-A7A11B6B47E1}" srcOrd="2" destOrd="0" presId="urn:microsoft.com/office/officeart/2005/8/layout/hList7"/>
    <dgm:cxn modelId="{F8E9B565-19DF-4B89-A80A-588534B4427C}" type="presParOf" srcId="{3B03A404-6FA8-44DF-BD0D-938BEE92A850}" destId="{79E796B1-3ABE-4958-A470-95B84B3BA8FB}" srcOrd="3" destOrd="0" presId="urn:microsoft.com/office/officeart/2005/8/layout/hList7"/>
    <dgm:cxn modelId="{1BC20F05-2744-403F-9DCA-3FE1D0E72E53}" type="presParOf" srcId="{AC9FC888-4E7D-41D5-BF8D-099DDFB49032}" destId="{E32018F6-38F3-4F68-9FD0-50FD7BED2859}" srcOrd="1" destOrd="0" presId="urn:microsoft.com/office/officeart/2005/8/layout/hList7"/>
    <dgm:cxn modelId="{70CC908D-DC1E-4F9E-8712-FD7FF1D1E269}" type="presParOf" srcId="{AC9FC888-4E7D-41D5-BF8D-099DDFB49032}" destId="{A7D5A4F7-F72A-48AE-87CD-6C7027652D6C}" srcOrd="2" destOrd="0" presId="urn:microsoft.com/office/officeart/2005/8/layout/hList7"/>
    <dgm:cxn modelId="{858FBB4B-E182-4D76-A2B0-B3D60B6E80A4}" type="presParOf" srcId="{A7D5A4F7-F72A-48AE-87CD-6C7027652D6C}" destId="{01B5A3FF-8112-48C6-9524-2594DAB99429}" srcOrd="0" destOrd="0" presId="urn:microsoft.com/office/officeart/2005/8/layout/hList7"/>
    <dgm:cxn modelId="{392A8DC1-F54D-4EA6-BA42-C60466EDEEA2}" type="presParOf" srcId="{A7D5A4F7-F72A-48AE-87CD-6C7027652D6C}" destId="{BD834AB3-FAFF-4D74-B8D8-881F0EC6B9AD}" srcOrd="1" destOrd="0" presId="urn:microsoft.com/office/officeart/2005/8/layout/hList7"/>
    <dgm:cxn modelId="{8579870A-5A3D-4B5C-8578-274AB1763814}" type="presParOf" srcId="{A7D5A4F7-F72A-48AE-87CD-6C7027652D6C}" destId="{C8F3C681-2C9B-4653-BE31-D8B25A2AB7FA}" srcOrd="2" destOrd="0" presId="urn:microsoft.com/office/officeart/2005/8/layout/hList7"/>
    <dgm:cxn modelId="{62E27507-9E50-4F10-B235-00C5DA87D08A}" type="presParOf" srcId="{A7D5A4F7-F72A-48AE-87CD-6C7027652D6C}" destId="{E6379D24-0F7F-4C89-AA74-40B94EA75227}" srcOrd="3" destOrd="0" presId="urn:microsoft.com/office/officeart/2005/8/layout/hList7"/>
    <dgm:cxn modelId="{6CB72C0D-C1ED-4FAB-9682-125F467E8438}" type="presParOf" srcId="{AC9FC888-4E7D-41D5-BF8D-099DDFB49032}" destId="{D893FC16-622A-4AA0-9276-3766E5F1AA15}" srcOrd="3" destOrd="0" presId="urn:microsoft.com/office/officeart/2005/8/layout/hList7"/>
    <dgm:cxn modelId="{DA8A3AA9-D4C1-42B1-9DD3-228A430DBB5C}" type="presParOf" srcId="{AC9FC888-4E7D-41D5-BF8D-099DDFB49032}" destId="{E23B2BA9-1C97-483A-B23A-3ED1FDCF116F}" srcOrd="4" destOrd="0" presId="urn:microsoft.com/office/officeart/2005/8/layout/hList7"/>
    <dgm:cxn modelId="{5143CA4A-0AB1-449E-96F4-78C7B15A69A1}" type="presParOf" srcId="{E23B2BA9-1C97-483A-B23A-3ED1FDCF116F}" destId="{A6261845-6FEC-4FCD-A320-DB13C9B75A59}" srcOrd="0" destOrd="0" presId="urn:microsoft.com/office/officeart/2005/8/layout/hList7"/>
    <dgm:cxn modelId="{FDAF407B-E92A-49B1-8276-CCFF4970BD4E}" type="presParOf" srcId="{E23B2BA9-1C97-483A-B23A-3ED1FDCF116F}" destId="{DD65257D-0571-4E29-A9BE-119458095260}" srcOrd="1" destOrd="0" presId="urn:microsoft.com/office/officeart/2005/8/layout/hList7"/>
    <dgm:cxn modelId="{224A3C23-5425-481E-9DA4-1E059C0E10F3}" type="presParOf" srcId="{E23B2BA9-1C97-483A-B23A-3ED1FDCF116F}" destId="{6F608111-633B-4C1F-8C5C-7AB01EEC5F6A}" srcOrd="2" destOrd="0" presId="urn:microsoft.com/office/officeart/2005/8/layout/hList7"/>
    <dgm:cxn modelId="{5E07B4F1-D2EB-4638-A78F-D6D97B842EC4}" type="presParOf" srcId="{E23B2BA9-1C97-483A-B23A-3ED1FDCF116F}" destId="{59BCE99C-652C-4BAC-91C1-A60B797A8CEA}" srcOrd="3" destOrd="0" presId="urn:microsoft.com/office/officeart/2005/8/layout/hList7"/>
    <dgm:cxn modelId="{6CE61ED5-9E63-4976-A680-CEF74EAA551E}" type="presParOf" srcId="{AC9FC888-4E7D-41D5-BF8D-099DDFB49032}" destId="{01196D70-DB24-4DDC-9CF1-7DC9DF8BCFAE}" srcOrd="5" destOrd="0" presId="urn:microsoft.com/office/officeart/2005/8/layout/hList7"/>
    <dgm:cxn modelId="{99AD1DF2-EFEF-4DCE-9CAB-F61329EC0130}" type="presParOf" srcId="{AC9FC888-4E7D-41D5-BF8D-099DDFB49032}" destId="{F3842D31-BF1C-4BCF-9C67-BBB3314ABE68}" srcOrd="6" destOrd="0" presId="urn:microsoft.com/office/officeart/2005/8/layout/hList7"/>
    <dgm:cxn modelId="{D89D6C55-EC74-4B35-85CD-A8FE31901BEE}" type="presParOf" srcId="{F3842D31-BF1C-4BCF-9C67-BBB3314ABE68}" destId="{05BE1EB1-E929-4EA6-B09B-AEAAF45A936A}" srcOrd="0" destOrd="0" presId="urn:microsoft.com/office/officeart/2005/8/layout/hList7"/>
    <dgm:cxn modelId="{2708AA14-A1E9-4DC2-AEE3-DCDB0CEFEB29}" type="presParOf" srcId="{F3842D31-BF1C-4BCF-9C67-BBB3314ABE68}" destId="{2124DCEB-EDBD-415D-8E06-ED092037E12A}" srcOrd="1" destOrd="0" presId="urn:microsoft.com/office/officeart/2005/8/layout/hList7"/>
    <dgm:cxn modelId="{B40A9C95-6690-4D51-BD7B-0C2AFD0CBE79}" type="presParOf" srcId="{F3842D31-BF1C-4BCF-9C67-BBB3314ABE68}" destId="{76C6886E-6BD9-42B7-9C7E-82FEC5D3C11D}" srcOrd="2" destOrd="0" presId="urn:microsoft.com/office/officeart/2005/8/layout/hList7"/>
    <dgm:cxn modelId="{DA915442-A529-44EC-9F83-E4A16A5332C4}" type="presParOf" srcId="{F3842D31-BF1C-4BCF-9C67-BBB3314ABE68}" destId="{2A289877-5F19-4A19-A468-00B4EBF5943F}" srcOrd="3" destOrd="0" presId="urn:microsoft.com/office/officeart/2005/8/layout/hList7"/>
    <dgm:cxn modelId="{E7163779-7A41-4DD7-B20D-2FDB3E9C5A01}" type="presParOf" srcId="{AC9FC888-4E7D-41D5-BF8D-099DDFB49032}" destId="{477DEABC-75F1-441E-8920-4A84FA5ED8C1}" srcOrd="7" destOrd="0" presId="urn:microsoft.com/office/officeart/2005/8/layout/hList7"/>
    <dgm:cxn modelId="{4FFA89E1-7237-416D-99FA-84A88573E60C}" type="presParOf" srcId="{AC9FC888-4E7D-41D5-BF8D-099DDFB49032}" destId="{A10443EA-0A22-4998-85A4-5FC07C4410A8}" srcOrd="8" destOrd="0" presId="urn:microsoft.com/office/officeart/2005/8/layout/hList7"/>
    <dgm:cxn modelId="{0066BFF3-F093-40DD-9CB0-2E1F88BC4BDD}" type="presParOf" srcId="{A10443EA-0A22-4998-85A4-5FC07C4410A8}" destId="{14E9E240-14D8-48CE-A8EF-4C26DD964D0B}" srcOrd="0" destOrd="0" presId="urn:microsoft.com/office/officeart/2005/8/layout/hList7"/>
    <dgm:cxn modelId="{6E4CF5A1-8641-44A1-94D8-F9F6B879B457}" type="presParOf" srcId="{A10443EA-0A22-4998-85A4-5FC07C4410A8}" destId="{272D07C4-E4A0-4649-AFF9-320ECA914488}" srcOrd="1" destOrd="0" presId="urn:microsoft.com/office/officeart/2005/8/layout/hList7"/>
    <dgm:cxn modelId="{AC3398A2-F33E-476D-9A5A-C12609378213}" type="presParOf" srcId="{A10443EA-0A22-4998-85A4-5FC07C4410A8}" destId="{C7AF8028-0A1F-4B6B-BA86-08AA83130861}" srcOrd="2" destOrd="0" presId="urn:microsoft.com/office/officeart/2005/8/layout/hList7"/>
    <dgm:cxn modelId="{EC5A2E26-9E5D-4A7D-9038-AC749664F705}" type="presParOf" srcId="{A10443EA-0A22-4998-85A4-5FC07C4410A8}" destId="{801EDB75-7215-4290-9F39-D09130BB9918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0239BA-D30D-42D9-95F7-1477AF7261C5}" type="doc">
      <dgm:prSet loTypeId="urn:microsoft.com/office/officeart/2005/8/layout/chevron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782FD21-6C09-4BC0-934D-3C01247185B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3BA93B2A-7107-49CF-9B3E-47E8BF97AD80}" type="parTrans" cxnId="{CED3C681-D41E-4775-9E8C-0CC72EBE352F}">
      <dgm:prSet/>
      <dgm:spPr/>
      <dgm:t>
        <a:bodyPr/>
        <a:lstStyle/>
        <a:p>
          <a:endParaRPr lang="ru-RU"/>
        </a:p>
      </dgm:t>
    </dgm:pt>
    <dgm:pt modelId="{101D608E-9EBC-40B6-91D9-6FFF31D19B2F}" type="sibTrans" cxnId="{CED3C681-D41E-4775-9E8C-0CC72EBE352F}">
      <dgm:prSet/>
      <dgm:spPr/>
      <dgm:t>
        <a:bodyPr/>
        <a:lstStyle/>
        <a:p>
          <a:endParaRPr lang="ru-RU"/>
        </a:p>
      </dgm:t>
    </dgm:pt>
    <dgm:pt modelId="{68AA1952-3345-4003-BFDC-A0E4F30C465C}">
      <dgm:prSet phldrT="[Текст]"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CD8EE939-5E82-4C1E-A503-C5646DF47732}" type="parTrans" cxnId="{3BEBB157-6F04-4726-92E8-65661F4D5571}">
      <dgm:prSet/>
      <dgm:spPr/>
      <dgm:t>
        <a:bodyPr/>
        <a:lstStyle/>
        <a:p>
          <a:endParaRPr lang="ru-RU"/>
        </a:p>
      </dgm:t>
    </dgm:pt>
    <dgm:pt modelId="{84C1FEF0-48B0-42FF-8385-CA2FDF866512}" type="sibTrans" cxnId="{3BEBB157-6F04-4726-92E8-65661F4D5571}">
      <dgm:prSet/>
      <dgm:spPr/>
      <dgm:t>
        <a:bodyPr/>
        <a:lstStyle/>
        <a:p>
          <a:endParaRPr lang="ru-RU"/>
        </a:p>
      </dgm:t>
    </dgm:pt>
    <dgm:pt modelId="{E02F3EE9-ABD1-4D06-9A71-B78C1E3542D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A1A75ED-3EC9-4A28-8738-27E036ED2506}" type="parTrans" cxnId="{5717FF89-59BF-4E71-A2FF-59C4C67B826C}">
      <dgm:prSet/>
      <dgm:spPr/>
      <dgm:t>
        <a:bodyPr/>
        <a:lstStyle/>
        <a:p>
          <a:endParaRPr lang="ru-RU"/>
        </a:p>
      </dgm:t>
    </dgm:pt>
    <dgm:pt modelId="{7429E3D7-E57E-4AC5-82B5-C677C06E342E}" type="sibTrans" cxnId="{5717FF89-59BF-4E71-A2FF-59C4C67B826C}">
      <dgm:prSet/>
      <dgm:spPr/>
      <dgm:t>
        <a:bodyPr/>
        <a:lstStyle/>
        <a:p>
          <a:endParaRPr lang="ru-RU"/>
        </a:p>
      </dgm:t>
    </dgm:pt>
    <dgm:pt modelId="{ACF5097F-CC5B-4366-ABE7-38687129F65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16B00B-F7C0-4234-86E7-8EDE1A3DF7B4}" type="parTrans" cxnId="{DAC3DEE0-9F83-4CC8-B18E-6F48B1BB4651}">
      <dgm:prSet/>
      <dgm:spPr/>
      <dgm:t>
        <a:bodyPr/>
        <a:lstStyle/>
        <a:p>
          <a:endParaRPr lang="ru-RU"/>
        </a:p>
      </dgm:t>
    </dgm:pt>
    <dgm:pt modelId="{68A32AD1-FA7D-46F8-A155-4CDC1D3CEAC9}" type="sibTrans" cxnId="{DAC3DEE0-9F83-4CC8-B18E-6F48B1BB4651}">
      <dgm:prSet/>
      <dgm:spPr/>
      <dgm:t>
        <a:bodyPr/>
        <a:lstStyle/>
        <a:p>
          <a:endParaRPr lang="ru-RU"/>
        </a:p>
      </dgm:t>
    </dgm:pt>
    <dgm:pt modelId="{333612F3-69F1-4CC0-ACEA-154FBD023C22}">
      <dgm:prSet custT="1"/>
      <dgm:spPr>
        <a:solidFill>
          <a:srgbClr val="90C5D8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План мероприятий ("Дорожная карта") по увеличению поступлений налоговых и неналоговых доходов бюджета  Зазерского  сельского поселения  Тацинского  района  до 2022 года годы </a:t>
          </a:r>
          <a:br>
            <a:rPr lang="ru-RU" sz="1400" b="1" i="1" dirty="0" smtClean="0">
              <a:latin typeface="Times New Roman" pitchFamily="18" charset="0"/>
              <a:cs typeface="Times New Roman" pitchFamily="18" charset="0"/>
            </a:rPr>
          </a:b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(распоряжение Администрации Зазерского сельского поселения от 15.11.2017 № 109.1)</a:t>
          </a:r>
          <a:endParaRPr lang="ru-RU" sz="1400" dirty="0"/>
        </a:p>
      </dgm:t>
    </dgm:pt>
    <dgm:pt modelId="{7C648A16-2C70-40A2-9902-C7019F970936}" type="parTrans" cxnId="{F0FA317E-D0B6-4C80-A3EC-A14865C76CD9}">
      <dgm:prSet/>
      <dgm:spPr/>
      <dgm:t>
        <a:bodyPr/>
        <a:lstStyle/>
        <a:p>
          <a:endParaRPr lang="ru-RU"/>
        </a:p>
      </dgm:t>
    </dgm:pt>
    <dgm:pt modelId="{251F4F98-B6F1-4839-A86B-13A0221B67AC}" type="sibTrans" cxnId="{F0FA317E-D0B6-4C80-A3EC-A14865C76CD9}">
      <dgm:prSet/>
      <dgm:spPr/>
      <dgm:t>
        <a:bodyPr/>
        <a:lstStyle/>
        <a:p>
          <a:endParaRPr lang="ru-RU"/>
        </a:p>
      </dgm:t>
    </dgm:pt>
    <dgm:pt modelId="{C3A7DD02-4A49-4703-AC15-9E0113FDB979}">
      <dgm:prSet custT="1"/>
      <dgm:spPr>
        <a:solidFill>
          <a:srgbClr val="FF9933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Порядок осуществления полномочий по внутреннему  муниципальному  финансовому  контролю на период до 2018 года в Зазерском сельском поселении (постановление Администрации  Зазерского сельского поселения от  04.09.2017№ 98.1)</a:t>
          </a:r>
          <a:endParaRPr lang="ru-RU" sz="1400" dirty="0"/>
        </a:p>
      </dgm:t>
    </dgm:pt>
    <dgm:pt modelId="{A16EE01F-A2B0-4440-88C8-2DE7F58B8A60}" type="parTrans" cxnId="{1C0697D9-85D0-492D-B3E6-B5B755F74DED}">
      <dgm:prSet/>
      <dgm:spPr/>
      <dgm:t>
        <a:bodyPr/>
        <a:lstStyle/>
        <a:p>
          <a:endParaRPr lang="ru-RU"/>
        </a:p>
      </dgm:t>
    </dgm:pt>
    <dgm:pt modelId="{D1B66777-09F6-4D87-83E6-6C4051FC771C}" type="sibTrans" cxnId="{1C0697D9-85D0-492D-B3E6-B5B755F74DED}">
      <dgm:prSet/>
      <dgm:spPr/>
      <dgm:t>
        <a:bodyPr/>
        <a:lstStyle/>
        <a:p>
          <a:endParaRPr lang="ru-RU"/>
        </a:p>
      </dgm:t>
    </dgm:pt>
    <dgm:pt modelId="{378CD20F-4C33-45C8-AA4B-0CE44C4D04C2}">
      <dgm:prSet custT="1"/>
      <dgm:spPr>
        <a:solidFill>
          <a:srgbClr val="CCFF33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План мероприятий, по отмене  расходных обязательств, не  отнесенных  к полномочиям органов местного самоуправления  (постановление Администрации Зазерского сельского поселения  от 28.06.2017 № 81</a:t>
          </a:r>
          <a:r>
            <a:rPr lang="ru-RU" sz="1200" b="1" i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200" dirty="0"/>
        </a:p>
      </dgm:t>
    </dgm:pt>
    <dgm:pt modelId="{F1049D1A-A6A2-4942-934D-DDE2B8CFE2C7}" type="parTrans" cxnId="{9F85EE27-E071-4052-8917-C465BFE326C9}">
      <dgm:prSet/>
      <dgm:spPr/>
      <dgm:t>
        <a:bodyPr/>
        <a:lstStyle/>
        <a:p>
          <a:endParaRPr lang="ru-RU"/>
        </a:p>
      </dgm:t>
    </dgm:pt>
    <dgm:pt modelId="{DC1A242C-C1AD-4B52-92F9-17803FE1BE9A}" type="sibTrans" cxnId="{9F85EE27-E071-4052-8917-C465BFE326C9}">
      <dgm:prSet/>
      <dgm:spPr/>
      <dgm:t>
        <a:bodyPr/>
        <a:lstStyle/>
        <a:p>
          <a:endParaRPr lang="ru-RU"/>
        </a:p>
      </dgm:t>
    </dgm:pt>
    <dgm:pt modelId="{B24A4114-075E-404F-8B16-9D176DA92767}">
      <dgm:prSet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оптимизации расходов бюджета Зазерского сельского поселения Тацинского  района на 2017 – 2019 годы (постановление Администрации Зазерского сельского поселения от 12.04.2017 № 44)</a:t>
          </a:r>
          <a:endParaRPr lang="ru-RU" sz="1400" dirty="0"/>
        </a:p>
      </dgm:t>
    </dgm:pt>
    <dgm:pt modelId="{3F31DA21-2726-404D-AE3E-3E3365DB5EE6}" type="parTrans" cxnId="{26122576-91C7-4B66-BA4F-AB7E4BC61A3D}">
      <dgm:prSet/>
      <dgm:spPr/>
      <dgm:t>
        <a:bodyPr/>
        <a:lstStyle/>
        <a:p>
          <a:endParaRPr lang="ru-RU"/>
        </a:p>
      </dgm:t>
    </dgm:pt>
    <dgm:pt modelId="{270C50DE-424C-441D-A24D-6E7D981051B3}" type="sibTrans" cxnId="{26122576-91C7-4B66-BA4F-AB7E4BC61A3D}">
      <dgm:prSet/>
      <dgm:spPr/>
      <dgm:t>
        <a:bodyPr/>
        <a:lstStyle/>
        <a:p>
          <a:endParaRPr lang="ru-RU"/>
        </a:p>
      </dgm:t>
    </dgm:pt>
    <dgm:pt modelId="{6CDFB346-5AE3-475E-BC66-186028DEC05D}" type="pres">
      <dgm:prSet presAssocID="{B90239BA-D30D-42D9-95F7-1477AF7261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A2A39D-2EAF-4B4F-92AC-7B916275B1B5}" type="pres">
      <dgm:prSet presAssocID="{ACF5097F-CC5B-4366-ABE7-38687129F656}" presName="composite" presStyleCnt="0"/>
      <dgm:spPr/>
      <dgm:t>
        <a:bodyPr/>
        <a:lstStyle/>
        <a:p>
          <a:endParaRPr lang="ru-RU"/>
        </a:p>
      </dgm:t>
    </dgm:pt>
    <dgm:pt modelId="{09D480C1-C8E8-4CE7-8873-41C175F67275}" type="pres">
      <dgm:prSet presAssocID="{ACF5097F-CC5B-4366-ABE7-38687129F656}" presName="parentText" presStyleLbl="alignNode1" presStyleIdx="0" presStyleCnt="4" custScaleY="97498" custLinFactNeighborX="7802" custLinFactNeighborY="-97550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CA80EEC5-8180-463D-AB43-E20FC1CCE0B0}" type="pres">
      <dgm:prSet presAssocID="{ACF5097F-CC5B-4366-ABE7-38687129F656}" presName="descendantText" presStyleLbl="alignAcc1" presStyleIdx="0" presStyleCnt="4" custScaleX="99134" custScaleY="188672" custLinFactY="-9014" custLinFactNeighborX="49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E8F24-526C-4B06-8BA3-1A3B3552AAA3}" type="pres">
      <dgm:prSet presAssocID="{68A32AD1-FA7D-46F8-A155-4CDC1D3CEAC9}" presName="sp" presStyleCnt="0"/>
      <dgm:spPr/>
      <dgm:t>
        <a:bodyPr/>
        <a:lstStyle/>
        <a:p>
          <a:endParaRPr lang="ru-RU"/>
        </a:p>
      </dgm:t>
    </dgm:pt>
    <dgm:pt modelId="{C452401A-080E-446F-8B74-994BE4F30FB4}" type="pres">
      <dgm:prSet presAssocID="{B782FD21-6C09-4BC0-934D-3C01247185B7}" presName="composite" presStyleCnt="0"/>
      <dgm:spPr/>
      <dgm:t>
        <a:bodyPr/>
        <a:lstStyle/>
        <a:p>
          <a:endParaRPr lang="ru-RU"/>
        </a:p>
      </dgm:t>
    </dgm:pt>
    <dgm:pt modelId="{9B6A0A72-3C0F-4B82-A7E6-2BA4A15A1DC4}" type="pres">
      <dgm:prSet presAssocID="{B782FD21-6C09-4BC0-934D-3C01247185B7}" presName="parentText" presStyleLbl="alignNode1" presStyleIdx="1" presStyleCnt="4" custLinFactNeighborX="7881" custLinFactNeighborY="-8212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9A9BA3CA-42DC-4E24-BA14-1B2C342C1B46}" type="pres">
      <dgm:prSet presAssocID="{B782FD21-6C09-4BC0-934D-3C01247185B7}" presName="descendantText" presStyleLbl="alignAcc1" presStyleIdx="1" presStyleCnt="4" custScaleX="98954" custScaleY="142325" custLinFactNeighborX="262" custLinFactNeighborY="8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97879-AB49-4509-8632-7CB05A7604A3}" type="pres">
      <dgm:prSet presAssocID="{101D608E-9EBC-40B6-91D9-6FFF31D19B2F}" presName="sp" presStyleCnt="0"/>
      <dgm:spPr/>
      <dgm:t>
        <a:bodyPr/>
        <a:lstStyle/>
        <a:p>
          <a:endParaRPr lang="ru-RU"/>
        </a:p>
      </dgm:t>
    </dgm:pt>
    <dgm:pt modelId="{24828325-9710-4C43-A4EA-D8E2D475B012}" type="pres">
      <dgm:prSet presAssocID="{68AA1952-3345-4003-BFDC-A0E4F30C465C}" presName="composite" presStyleCnt="0"/>
      <dgm:spPr/>
      <dgm:t>
        <a:bodyPr/>
        <a:lstStyle/>
        <a:p>
          <a:endParaRPr lang="ru-RU"/>
        </a:p>
      </dgm:t>
    </dgm:pt>
    <dgm:pt modelId="{B59BF440-36E6-48B3-BC75-E6445956244C}" type="pres">
      <dgm:prSet presAssocID="{68AA1952-3345-4003-BFDC-A0E4F30C465C}" presName="parentText" presStyleLbl="alignNode1" presStyleIdx="2" presStyleCnt="4" custScaleY="120495" custLinFactNeighborX="7881" custLinFactNeighborY="-9592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6F6C7F8D-CA85-4C86-A8B9-DE0E49DC8118}" type="pres">
      <dgm:prSet presAssocID="{68AA1952-3345-4003-BFDC-A0E4F30C465C}" presName="descendantText" presStyleLbl="alignAcc1" presStyleIdx="2" presStyleCnt="4" custScaleX="98528" custScaleY="178730" custLinFactNeighborX="874" custLinFactNeighborY="8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25B9E-4443-4AF7-919B-3E90C6E8FC0E}" type="pres">
      <dgm:prSet presAssocID="{84C1FEF0-48B0-42FF-8385-CA2FDF866512}" presName="sp" presStyleCnt="0"/>
      <dgm:spPr/>
      <dgm:t>
        <a:bodyPr/>
        <a:lstStyle/>
        <a:p>
          <a:endParaRPr lang="ru-RU"/>
        </a:p>
      </dgm:t>
    </dgm:pt>
    <dgm:pt modelId="{4122055B-10BA-4763-BCF9-826BF8448BD8}" type="pres">
      <dgm:prSet presAssocID="{E02F3EE9-ABD1-4D06-9A71-B78C1E3542D6}" presName="composite" presStyleCnt="0"/>
      <dgm:spPr/>
      <dgm:t>
        <a:bodyPr/>
        <a:lstStyle/>
        <a:p>
          <a:endParaRPr lang="ru-RU"/>
        </a:p>
      </dgm:t>
    </dgm:pt>
    <dgm:pt modelId="{A6E13E1B-7D1B-442A-959A-A9F6D8AE7DD8}" type="pres">
      <dgm:prSet presAssocID="{E02F3EE9-ABD1-4D06-9A71-B78C1E3542D6}" presName="parentText" presStyleLbl="alignNode1" presStyleIdx="3" presStyleCnt="4" custLinFactNeighborX="7881" custLinFactNeighborY="-3149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F6DF088B-B792-439B-9EEE-AF2670D0671E}" type="pres">
      <dgm:prSet presAssocID="{E02F3EE9-ABD1-4D06-9A71-B78C1E3542D6}" presName="descendantText" presStyleLbl="alignAcc1" presStyleIdx="3" presStyleCnt="4" custScaleX="98463" custScaleY="157785" custLinFactNeighborX="507" custLinFactNeighborY="24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E9AFAC-ECB1-49E7-A723-4CFA6F748456}" type="presOf" srcId="{E02F3EE9-ABD1-4D06-9A71-B78C1E3542D6}" destId="{A6E13E1B-7D1B-442A-959A-A9F6D8AE7DD8}" srcOrd="0" destOrd="0" presId="urn:microsoft.com/office/officeart/2005/8/layout/chevron2"/>
    <dgm:cxn modelId="{E63985C4-94E8-4498-AEFF-66E1C034FFB7}" type="presOf" srcId="{B782FD21-6C09-4BC0-934D-3C01247185B7}" destId="{9B6A0A72-3C0F-4B82-A7E6-2BA4A15A1DC4}" srcOrd="0" destOrd="0" presId="urn:microsoft.com/office/officeart/2005/8/layout/chevron2"/>
    <dgm:cxn modelId="{9C20B933-541E-4996-BFA6-04EC9A4A54B5}" type="presOf" srcId="{B24A4114-075E-404F-8B16-9D176DA92767}" destId="{9A9BA3CA-42DC-4E24-BA14-1B2C342C1B46}" srcOrd="0" destOrd="0" presId="urn:microsoft.com/office/officeart/2005/8/layout/chevron2"/>
    <dgm:cxn modelId="{DAC3DEE0-9F83-4CC8-B18E-6F48B1BB4651}" srcId="{B90239BA-D30D-42D9-95F7-1477AF7261C5}" destId="{ACF5097F-CC5B-4366-ABE7-38687129F656}" srcOrd="0" destOrd="0" parTransId="{2616B00B-F7C0-4234-86E7-8EDE1A3DF7B4}" sibTransId="{68A32AD1-FA7D-46F8-A155-4CDC1D3CEAC9}"/>
    <dgm:cxn modelId="{8FA14BE3-DBFE-433D-97D6-DC7A12617151}" type="presOf" srcId="{B90239BA-D30D-42D9-95F7-1477AF7261C5}" destId="{6CDFB346-5AE3-475E-BC66-186028DEC05D}" srcOrd="0" destOrd="0" presId="urn:microsoft.com/office/officeart/2005/8/layout/chevron2"/>
    <dgm:cxn modelId="{62F46040-DC3D-4F32-A166-9FD6523AD614}" type="presOf" srcId="{333612F3-69F1-4CC0-ACEA-154FBD023C22}" destId="{CA80EEC5-8180-463D-AB43-E20FC1CCE0B0}" srcOrd="0" destOrd="0" presId="urn:microsoft.com/office/officeart/2005/8/layout/chevron2"/>
    <dgm:cxn modelId="{D80A01E1-25EA-46A8-B377-57ECDD16D786}" type="presOf" srcId="{C3A7DD02-4A49-4703-AC15-9E0113FDB979}" destId="{F6DF088B-B792-439B-9EEE-AF2670D0671E}" srcOrd="0" destOrd="0" presId="urn:microsoft.com/office/officeart/2005/8/layout/chevron2"/>
    <dgm:cxn modelId="{9F85EE27-E071-4052-8917-C465BFE326C9}" srcId="{68AA1952-3345-4003-BFDC-A0E4F30C465C}" destId="{378CD20F-4C33-45C8-AA4B-0CE44C4D04C2}" srcOrd="0" destOrd="0" parTransId="{F1049D1A-A6A2-4942-934D-DDE2B8CFE2C7}" sibTransId="{DC1A242C-C1AD-4B52-92F9-17803FE1BE9A}"/>
    <dgm:cxn modelId="{F0FA317E-D0B6-4C80-A3EC-A14865C76CD9}" srcId="{ACF5097F-CC5B-4366-ABE7-38687129F656}" destId="{333612F3-69F1-4CC0-ACEA-154FBD023C22}" srcOrd="0" destOrd="0" parTransId="{7C648A16-2C70-40A2-9902-C7019F970936}" sibTransId="{251F4F98-B6F1-4839-A86B-13A0221B67AC}"/>
    <dgm:cxn modelId="{CED3C681-D41E-4775-9E8C-0CC72EBE352F}" srcId="{B90239BA-D30D-42D9-95F7-1477AF7261C5}" destId="{B782FD21-6C09-4BC0-934D-3C01247185B7}" srcOrd="1" destOrd="0" parTransId="{3BA93B2A-7107-49CF-9B3E-47E8BF97AD80}" sibTransId="{101D608E-9EBC-40B6-91D9-6FFF31D19B2F}"/>
    <dgm:cxn modelId="{3BEBB157-6F04-4726-92E8-65661F4D5571}" srcId="{B90239BA-D30D-42D9-95F7-1477AF7261C5}" destId="{68AA1952-3345-4003-BFDC-A0E4F30C465C}" srcOrd="2" destOrd="0" parTransId="{CD8EE939-5E82-4C1E-A503-C5646DF47732}" sibTransId="{84C1FEF0-48B0-42FF-8385-CA2FDF866512}"/>
    <dgm:cxn modelId="{5717FF89-59BF-4E71-A2FF-59C4C67B826C}" srcId="{B90239BA-D30D-42D9-95F7-1477AF7261C5}" destId="{E02F3EE9-ABD1-4D06-9A71-B78C1E3542D6}" srcOrd="3" destOrd="0" parTransId="{AA1A75ED-3EC9-4A28-8738-27E036ED2506}" sibTransId="{7429E3D7-E57E-4AC5-82B5-C677C06E342E}"/>
    <dgm:cxn modelId="{26122576-91C7-4B66-BA4F-AB7E4BC61A3D}" srcId="{B782FD21-6C09-4BC0-934D-3C01247185B7}" destId="{B24A4114-075E-404F-8B16-9D176DA92767}" srcOrd="0" destOrd="0" parTransId="{3F31DA21-2726-404D-AE3E-3E3365DB5EE6}" sibTransId="{270C50DE-424C-441D-A24D-6E7D981051B3}"/>
    <dgm:cxn modelId="{1C0697D9-85D0-492D-B3E6-B5B755F74DED}" srcId="{E02F3EE9-ABD1-4D06-9A71-B78C1E3542D6}" destId="{C3A7DD02-4A49-4703-AC15-9E0113FDB979}" srcOrd="0" destOrd="0" parTransId="{A16EE01F-A2B0-4440-88C8-2DE7F58B8A60}" sibTransId="{D1B66777-09F6-4D87-83E6-6C4051FC771C}"/>
    <dgm:cxn modelId="{FD059751-96AE-4BA9-B5B5-DEFC2DCB8113}" type="presOf" srcId="{68AA1952-3345-4003-BFDC-A0E4F30C465C}" destId="{B59BF440-36E6-48B3-BC75-E6445956244C}" srcOrd="0" destOrd="0" presId="urn:microsoft.com/office/officeart/2005/8/layout/chevron2"/>
    <dgm:cxn modelId="{46E64783-2E3C-4370-B119-FE9F0EA781F9}" type="presOf" srcId="{378CD20F-4C33-45C8-AA4B-0CE44C4D04C2}" destId="{6F6C7F8D-CA85-4C86-A8B9-DE0E49DC8118}" srcOrd="0" destOrd="0" presId="urn:microsoft.com/office/officeart/2005/8/layout/chevron2"/>
    <dgm:cxn modelId="{16DC8D87-5856-4CF7-82F9-23A6BA576B08}" type="presOf" srcId="{ACF5097F-CC5B-4366-ABE7-38687129F656}" destId="{09D480C1-C8E8-4CE7-8873-41C175F67275}" srcOrd="0" destOrd="0" presId="urn:microsoft.com/office/officeart/2005/8/layout/chevron2"/>
    <dgm:cxn modelId="{849AFF4B-8829-4DD7-B6EF-5682AEB4015B}" type="presParOf" srcId="{6CDFB346-5AE3-475E-BC66-186028DEC05D}" destId="{EDA2A39D-2EAF-4B4F-92AC-7B916275B1B5}" srcOrd="0" destOrd="0" presId="urn:microsoft.com/office/officeart/2005/8/layout/chevron2"/>
    <dgm:cxn modelId="{7A535621-3417-4356-A905-C443EAB85AA5}" type="presParOf" srcId="{EDA2A39D-2EAF-4B4F-92AC-7B916275B1B5}" destId="{09D480C1-C8E8-4CE7-8873-41C175F67275}" srcOrd="0" destOrd="0" presId="urn:microsoft.com/office/officeart/2005/8/layout/chevron2"/>
    <dgm:cxn modelId="{C5286DCF-5ACA-43ED-97AD-780C20F98B90}" type="presParOf" srcId="{EDA2A39D-2EAF-4B4F-92AC-7B916275B1B5}" destId="{CA80EEC5-8180-463D-AB43-E20FC1CCE0B0}" srcOrd="1" destOrd="0" presId="urn:microsoft.com/office/officeart/2005/8/layout/chevron2"/>
    <dgm:cxn modelId="{1DCF2736-5B68-4932-B98B-CF3A25D7843E}" type="presParOf" srcId="{6CDFB346-5AE3-475E-BC66-186028DEC05D}" destId="{07DE8F24-526C-4B06-8BA3-1A3B3552AAA3}" srcOrd="1" destOrd="0" presId="urn:microsoft.com/office/officeart/2005/8/layout/chevron2"/>
    <dgm:cxn modelId="{9E60DC5A-8AB9-400F-851F-D170249324FB}" type="presParOf" srcId="{6CDFB346-5AE3-475E-BC66-186028DEC05D}" destId="{C452401A-080E-446F-8B74-994BE4F30FB4}" srcOrd="2" destOrd="0" presId="urn:microsoft.com/office/officeart/2005/8/layout/chevron2"/>
    <dgm:cxn modelId="{EC7FEEA8-2E40-4707-AB8E-2408B195A71A}" type="presParOf" srcId="{C452401A-080E-446F-8B74-994BE4F30FB4}" destId="{9B6A0A72-3C0F-4B82-A7E6-2BA4A15A1DC4}" srcOrd="0" destOrd="0" presId="urn:microsoft.com/office/officeart/2005/8/layout/chevron2"/>
    <dgm:cxn modelId="{B07C9474-E386-4CD7-9B8D-EFF525BABE77}" type="presParOf" srcId="{C452401A-080E-446F-8B74-994BE4F30FB4}" destId="{9A9BA3CA-42DC-4E24-BA14-1B2C342C1B46}" srcOrd="1" destOrd="0" presId="urn:microsoft.com/office/officeart/2005/8/layout/chevron2"/>
    <dgm:cxn modelId="{087B1095-87F7-4EE9-AB8A-292C66A894A7}" type="presParOf" srcId="{6CDFB346-5AE3-475E-BC66-186028DEC05D}" destId="{B0C97879-AB49-4509-8632-7CB05A7604A3}" srcOrd="3" destOrd="0" presId="urn:microsoft.com/office/officeart/2005/8/layout/chevron2"/>
    <dgm:cxn modelId="{2AA98627-531B-4DD3-BBDE-CCD7EEEF7692}" type="presParOf" srcId="{6CDFB346-5AE3-475E-BC66-186028DEC05D}" destId="{24828325-9710-4C43-A4EA-D8E2D475B012}" srcOrd="4" destOrd="0" presId="urn:microsoft.com/office/officeart/2005/8/layout/chevron2"/>
    <dgm:cxn modelId="{7564D181-25A1-4101-908F-CA17CE81EAA5}" type="presParOf" srcId="{24828325-9710-4C43-A4EA-D8E2D475B012}" destId="{B59BF440-36E6-48B3-BC75-E6445956244C}" srcOrd="0" destOrd="0" presId="urn:microsoft.com/office/officeart/2005/8/layout/chevron2"/>
    <dgm:cxn modelId="{4A8629E4-FE9B-477F-9E38-FB2E12F09FB7}" type="presParOf" srcId="{24828325-9710-4C43-A4EA-D8E2D475B012}" destId="{6F6C7F8D-CA85-4C86-A8B9-DE0E49DC8118}" srcOrd="1" destOrd="0" presId="urn:microsoft.com/office/officeart/2005/8/layout/chevron2"/>
    <dgm:cxn modelId="{5C127BB2-0CCA-4D2A-A17C-E507A7449156}" type="presParOf" srcId="{6CDFB346-5AE3-475E-BC66-186028DEC05D}" destId="{A5625B9E-4443-4AF7-919B-3E90C6E8FC0E}" srcOrd="5" destOrd="0" presId="urn:microsoft.com/office/officeart/2005/8/layout/chevron2"/>
    <dgm:cxn modelId="{FED41B59-3A5B-441D-82D8-9168BC7C481C}" type="presParOf" srcId="{6CDFB346-5AE3-475E-BC66-186028DEC05D}" destId="{4122055B-10BA-4763-BCF9-826BF8448BD8}" srcOrd="6" destOrd="0" presId="urn:microsoft.com/office/officeart/2005/8/layout/chevron2"/>
    <dgm:cxn modelId="{999792EC-C6EC-47ED-97A7-BEF0523F5DC9}" type="presParOf" srcId="{4122055B-10BA-4763-BCF9-826BF8448BD8}" destId="{A6E13E1B-7D1B-442A-959A-A9F6D8AE7DD8}" srcOrd="0" destOrd="0" presId="urn:microsoft.com/office/officeart/2005/8/layout/chevron2"/>
    <dgm:cxn modelId="{D9228A1F-BEED-4A2D-A449-1A7A0B97DC72}" type="presParOf" srcId="{4122055B-10BA-4763-BCF9-826BF8448BD8}" destId="{F6DF088B-B792-439B-9EEE-AF2670D0671E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dirty="0" smtClean="0">
              <a:solidFill>
                <a:schemeClr val="bg1"/>
              </a:solidFill>
              <a:latin typeface="+mj-lt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401,3</a:t>
          </a:r>
        </a:p>
        <a:p>
          <a:pPr algn="ctr"/>
          <a:endParaRPr lang="ru-RU" sz="1400" dirty="0" smtClean="0">
            <a:solidFill>
              <a:schemeClr val="bg1"/>
            </a:solidFill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dirty="0" smtClean="0">
              <a:solidFill>
                <a:schemeClr val="bg1"/>
              </a:solidFill>
              <a:latin typeface="+mj-lt"/>
            </a:rPr>
            <a:t>Налог на совокупный доход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297,3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2577,4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1D73A4D9-CB18-4ACC-8C3B-B13B28EE9CB1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Налог на имущество 51,3 </a:t>
          </a:r>
          <a:endParaRPr lang="ru-RU" sz="1400" dirty="0">
            <a:solidFill>
              <a:schemeClr val="bg1"/>
            </a:solidFill>
          </a:endParaRPr>
        </a:p>
      </dgm:t>
    </dgm:pt>
    <dgm:pt modelId="{44A13A93-09EB-4836-8FEA-AFB955F5853C}" type="parTrans" cxnId="{655CFEF5-FAF9-4665-82C5-2FF3DC036129}">
      <dgm:prSet/>
      <dgm:spPr/>
      <dgm:t>
        <a:bodyPr/>
        <a:lstStyle/>
        <a:p>
          <a:endParaRPr lang="ru-RU"/>
        </a:p>
      </dgm:t>
    </dgm:pt>
    <dgm:pt modelId="{C5948290-A84A-45D6-ADA9-5C412F7436B3}" type="sibTrans" cxnId="{655CFEF5-FAF9-4665-82C5-2FF3DC036129}">
      <dgm:prSet/>
      <dgm:spPr/>
      <dgm:t>
        <a:bodyPr/>
        <a:lstStyle/>
        <a:p>
          <a:endParaRPr lang="ru-RU"/>
        </a:p>
      </dgm:t>
    </dgm:pt>
    <dgm:pt modelId="{FDEBF9B6-CA1C-48CD-AB37-BC7690FD9EAE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Земельный налог  2663,5</a:t>
          </a:r>
          <a:endParaRPr lang="ru-RU" sz="1400" dirty="0">
            <a:solidFill>
              <a:schemeClr val="bg1"/>
            </a:solidFill>
          </a:endParaRPr>
        </a:p>
      </dgm:t>
    </dgm:pt>
    <dgm:pt modelId="{2AEE8065-CF98-4E94-BCCB-E93A4FF99080}" type="parTrans" cxnId="{C1A0186D-0EE0-4B52-9D0A-A88675D3E248}">
      <dgm:prSet/>
      <dgm:spPr/>
      <dgm:t>
        <a:bodyPr/>
        <a:lstStyle/>
        <a:p>
          <a:endParaRPr lang="ru-RU"/>
        </a:p>
      </dgm:t>
    </dgm:pt>
    <dgm:pt modelId="{DEEA6819-4166-4EE5-A42F-7CE5A509824F}" type="sibTrans" cxnId="{C1A0186D-0EE0-4B52-9D0A-A88675D3E248}">
      <dgm:prSet/>
      <dgm:spPr/>
      <dgm:t>
        <a:bodyPr/>
        <a:lstStyle/>
        <a:p>
          <a:endParaRPr lang="ru-RU"/>
        </a:p>
      </dgm:t>
    </dgm:pt>
    <dgm:pt modelId="{60DCE56B-03D3-48D0-8C42-50D0E99E9955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Государственная пошлина 5,2</a:t>
          </a:r>
          <a:endParaRPr lang="ru-RU" sz="1400" dirty="0">
            <a:solidFill>
              <a:schemeClr val="bg1"/>
            </a:solidFill>
          </a:endParaRPr>
        </a:p>
      </dgm:t>
    </dgm:pt>
    <dgm:pt modelId="{BF944747-7135-4D4E-B551-37366F34FBAC}" type="parTrans" cxnId="{88C80BE2-CCCB-4EFD-B222-CD454CF830E4}">
      <dgm:prSet/>
      <dgm:spPr/>
      <dgm:t>
        <a:bodyPr/>
        <a:lstStyle/>
        <a:p>
          <a:endParaRPr lang="ru-RU"/>
        </a:p>
      </dgm:t>
    </dgm:pt>
    <dgm:pt modelId="{950ECFD0-745C-4065-9EA5-AD750B81FD76}" type="sibTrans" cxnId="{88C80BE2-CCCB-4EFD-B222-CD454CF830E4}">
      <dgm:prSet/>
      <dgm:spPr/>
      <dgm:t>
        <a:bodyPr/>
        <a:lstStyle/>
        <a:p>
          <a:endParaRPr lang="ru-RU"/>
        </a:p>
      </dgm:t>
    </dgm:pt>
    <dgm:pt modelId="{0178A232-4779-486E-90DF-5026FFE6D70C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Доходы от использования имущества 21,1</a:t>
          </a:r>
          <a:endParaRPr lang="ru-RU" sz="1400" dirty="0">
            <a:solidFill>
              <a:schemeClr val="bg1"/>
            </a:solidFill>
          </a:endParaRPr>
        </a:p>
      </dgm:t>
    </dgm:pt>
    <dgm:pt modelId="{B0FE7737-CF97-44F5-B91F-E284CAFE1353}" type="parTrans" cxnId="{920BE442-B4D6-4006-9D72-00EAA9625150}">
      <dgm:prSet/>
      <dgm:spPr/>
      <dgm:t>
        <a:bodyPr/>
        <a:lstStyle/>
        <a:p>
          <a:endParaRPr lang="ru-RU"/>
        </a:p>
      </dgm:t>
    </dgm:pt>
    <dgm:pt modelId="{ADC9706E-E134-41D6-8142-10179AA17AF8}" type="sibTrans" cxnId="{920BE442-B4D6-4006-9D72-00EAA9625150}">
      <dgm:prSet/>
      <dgm:spPr/>
      <dgm:t>
        <a:bodyPr/>
        <a:lstStyle/>
        <a:p>
          <a:endParaRPr lang="ru-RU"/>
        </a:p>
      </dgm:t>
    </dgm:pt>
    <dgm:pt modelId="{035BB9E5-B8A5-4AFF-8C64-06957C526E7B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Штрафы ,санкции 5,7</a:t>
          </a:r>
          <a:endParaRPr lang="ru-RU" sz="1400" dirty="0">
            <a:solidFill>
              <a:schemeClr val="bg1"/>
            </a:solidFill>
          </a:endParaRPr>
        </a:p>
      </dgm:t>
    </dgm:pt>
    <dgm:pt modelId="{AD9170B3-DD00-4FD5-96B1-26699C6F3A33}" type="parTrans" cxnId="{FD72B3A7-2A46-4AAC-88A4-94161EBEBDE7}">
      <dgm:prSet/>
      <dgm:spPr/>
      <dgm:t>
        <a:bodyPr/>
        <a:lstStyle/>
        <a:p>
          <a:endParaRPr lang="ru-RU"/>
        </a:p>
      </dgm:t>
    </dgm:pt>
    <dgm:pt modelId="{AF5F590C-405E-4444-9C13-FFD4960AEFE1}" type="sibTrans" cxnId="{FD72B3A7-2A46-4AAC-88A4-94161EBEBDE7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8" custLinFactNeighborX="-3226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1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F6334E9-8668-4CE2-889C-DA125348CC7E}" type="pres">
      <dgm:prSet presAssocID="{1D73A4D9-CB18-4ACC-8C3B-B13B28EE9CB1}" presName="comp" presStyleCnt="0"/>
      <dgm:spPr/>
    </dgm:pt>
    <dgm:pt modelId="{21719830-607A-4063-9917-F238D73AC4E5}" type="pres">
      <dgm:prSet presAssocID="{1D73A4D9-CB18-4ACC-8C3B-B13B28EE9CB1}" presName="box" presStyleLbl="node1" presStyleIdx="2" presStyleCnt="8"/>
      <dgm:spPr/>
      <dgm:t>
        <a:bodyPr/>
        <a:lstStyle/>
        <a:p>
          <a:endParaRPr lang="ru-RU"/>
        </a:p>
      </dgm:t>
    </dgm:pt>
    <dgm:pt modelId="{09188D79-3B99-4768-9F50-F067F7AB8B52}" type="pres">
      <dgm:prSet presAssocID="{1D73A4D9-CB18-4ACC-8C3B-B13B28EE9CB1}" presName="img" presStyleLbl="fgImgPlac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426C2F-1A94-4933-BA3F-CF758D1609C3}" type="pres">
      <dgm:prSet presAssocID="{1D73A4D9-CB18-4ACC-8C3B-B13B28EE9CB1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C6EE3-4234-4DA8-885D-CB52B3ED0940}" type="pres">
      <dgm:prSet presAssocID="{C5948290-A84A-45D6-ADA9-5C412F7436B3}" presName="spacer" presStyleCnt="0"/>
      <dgm:spPr/>
    </dgm:pt>
    <dgm:pt modelId="{CF8204FF-A152-485F-8A34-29B4CF98CFCB}" type="pres">
      <dgm:prSet presAssocID="{FDEBF9B6-CA1C-48CD-AB37-BC7690FD9EAE}" presName="comp" presStyleCnt="0"/>
      <dgm:spPr/>
    </dgm:pt>
    <dgm:pt modelId="{094265E8-63BB-44A2-86B3-8D5D2B356A66}" type="pres">
      <dgm:prSet presAssocID="{FDEBF9B6-CA1C-48CD-AB37-BC7690FD9EAE}" presName="box" presStyleLbl="node1" presStyleIdx="3" presStyleCnt="8"/>
      <dgm:spPr/>
      <dgm:t>
        <a:bodyPr/>
        <a:lstStyle/>
        <a:p>
          <a:endParaRPr lang="ru-RU"/>
        </a:p>
      </dgm:t>
    </dgm:pt>
    <dgm:pt modelId="{15CEC67A-E684-4212-A640-34890DA559A8}" type="pres">
      <dgm:prSet presAssocID="{FDEBF9B6-CA1C-48CD-AB37-BC7690FD9EAE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695506-53B2-4869-B285-16AE7C258C7D}" type="pres">
      <dgm:prSet presAssocID="{FDEBF9B6-CA1C-48CD-AB37-BC7690FD9EAE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18B69-8E5E-4963-BF2B-0D2FB26F163C}" type="pres">
      <dgm:prSet presAssocID="{DEEA6819-4166-4EE5-A42F-7CE5A509824F}" presName="spacer" presStyleCnt="0"/>
      <dgm:spPr/>
    </dgm:pt>
    <dgm:pt modelId="{31184202-D551-4D2A-A7BF-40C8FFB2FCD3}" type="pres">
      <dgm:prSet presAssocID="{60DCE56B-03D3-48D0-8C42-50D0E99E9955}" presName="comp" presStyleCnt="0"/>
      <dgm:spPr/>
    </dgm:pt>
    <dgm:pt modelId="{D059CD5D-A24F-46B6-8EDB-E6DB7849CF0B}" type="pres">
      <dgm:prSet presAssocID="{60DCE56B-03D3-48D0-8C42-50D0E99E9955}" presName="box" presStyleLbl="node1" presStyleIdx="4" presStyleCnt="8"/>
      <dgm:spPr/>
      <dgm:t>
        <a:bodyPr/>
        <a:lstStyle/>
        <a:p>
          <a:endParaRPr lang="ru-RU"/>
        </a:p>
      </dgm:t>
    </dgm:pt>
    <dgm:pt modelId="{F8B71B6D-8ED8-482B-AAB9-F3B1DF9B9C9C}" type="pres">
      <dgm:prSet presAssocID="{60DCE56B-03D3-48D0-8C42-50D0E99E995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3F5A826-A69D-445A-8858-C8D58F84096D}" type="pres">
      <dgm:prSet presAssocID="{60DCE56B-03D3-48D0-8C42-50D0E99E995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64985-FDD3-414C-A209-D5F2E9C0670D}" type="pres">
      <dgm:prSet presAssocID="{950ECFD0-745C-4065-9EA5-AD750B81FD76}" presName="spacer" presStyleCnt="0"/>
      <dgm:spPr/>
    </dgm:pt>
    <dgm:pt modelId="{908479A9-D79F-489A-9266-03067F3C2876}" type="pres">
      <dgm:prSet presAssocID="{0178A232-4779-486E-90DF-5026FFE6D70C}" presName="comp" presStyleCnt="0"/>
      <dgm:spPr/>
    </dgm:pt>
    <dgm:pt modelId="{E197C8DF-FAB1-4AED-A888-D4A76061EBDC}" type="pres">
      <dgm:prSet presAssocID="{0178A232-4779-486E-90DF-5026FFE6D70C}" presName="box" presStyleLbl="node1" presStyleIdx="5" presStyleCnt="8"/>
      <dgm:spPr/>
      <dgm:t>
        <a:bodyPr/>
        <a:lstStyle/>
        <a:p>
          <a:endParaRPr lang="ru-RU"/>
        </a:p>
      </dgm:t>
    </dgm:pt>
    <dgm:pt modelId="{CB188807-FECB-4CB8-89F3-EEB729C22DA1}" type="pres">
      <dgm:prSet presAssocID="{0178A232-4779-486E-90DF-5026FFE6D70C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5290E9C-AFC4-4A64-861E-3432462A3F37}" type="pres">
      <dgm:prSet presAssocID="{0178A232-4779-486E-90DF-5026FFE6D70C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A8EE1-E540-412C-923E-EE7575091132}" type="pres">
      <dgm:prSet presAssocID="{ADC9706E-E134-41D6-8142-10179AA17AF8}" presName="spacer" presStyleCnt="0"/>
      <dgm:spPr/>
    </dgm:pt>
    <dgm:pt modelId="{D5D63FEA-65BB-4B06-8D49-5A923BA75A23}" type="pres">
      <dgm:prSet presAssocID="{035BB9E5-B8A5-4AFF-8C64-06957C526E7B}" presName="comp" presStyleCnt="0"/>
      <dgm:spPr/>
    </dgm:pt>
    <dgm:pt modelId="{C197B9E2-A3F2-4E56-B52F-AFE2D2448147}" type="pres">
      <dgm:prSet presAssocID="{035BB9E5-B8A5-4AFF-8C64-06957C526E7B}" presName="box" presStyleLbl="node1" presStyleIdx="6" presStyleCnt="8"/>
      <dgm:spPr/>
      <dgm:t>
        <a:bodyPr/>
        <a:lstStyle/>
        <a:p>
          <a:endParaRPr lang="ru-RU"/>
        </a:p>
      </dgm:t>
    </dgm:pt>
    <dgm:pt modelId="{7E25E7E4-95B1-498E-B125-962F82D68607}" type="pres">
      <dgm:prSet presAssocID="{035BB9E5-B8A5-4AFF-8C64-06957C526E7B}" presName="img" presStyleLbl="fgImgPlac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BB2ECD-D6F7-4CDB-9132-29123F48EFD4}" type="pres">
      <dgm:prSet presAssocID="{035BB9E5-B8A5-4AFF-8C64-06957C526E7B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22FFD-017F-46DA-9E32-F1FCA7FF52F1}" type="pres">
      <dgm:prSet presAssocID="{AF5F590C-405E-4444-9C13-FFD4960AEFE1}" presName="spacer" presStyleCnt="0"/>
      <dgm:spPr/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7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0BE442-B4D6-4006-9D72-00EAA9625150}" srcId="{227A101D-8088-4F21-A936-43AB877355D2}" destId="{0178A232-4779-486E-90DF-5026FFE6D70C}" srcOrd="5" destOrd="0" parTransId="{B0FE7737-CF97-44F5-B91F-E284CAFE1353}" sibTransId="{ADC9706E-E134-41D6-8142-10179AA17AF8}"/>
    <dgm:cxn modelId="{C1A0186D-0EE0-4B52-9D0A-A88675D3E248}" srcId="{227A101D-8088-4F21-A936-43AB877355D2}" destId="{FDEBF9B6-CA1C-48CD-AB37-BC7690FD9EAE}" srcOrd="3" destOrd="0" parTransId="{2AEE8065-CF98-4E94-BCCB-E93A4FF99080}" sibTransId="{DEEA6819-4166-4EE5-A42F-7CE5A509824F}"/>
    <dgm:cxn modelId="{12D9766A-BC16-4BCC-B168-A8BD57CAB74C}" type="presOf" srcId="{E313B81E-1751-4C21-8155-E4E5788F26D3}" destId="{3D57390B-957B-42E2-9EEB-3D286DE16B84}" srcOrd="0" destOrd="0" presId="urn:microsoft.com/office/officeart/2005/8/layout/vList4"/>
    <dgm:cxn modelId="{3AC4BAA2-528D-402B-87E6-3118DFC36D03}" srcId="{227A101D-8088-4F21-A936-43AB877355D2}" destId="{C97DEE32-CB06-4791-BCBA-64AB4E8F81A7}" srcOrd="1" destOrd="0" parTransId="{B02A2E4F-7228-4C2C-B8D2-AA21D4409A13}" sibTransId="{09F77138-88E1-4648-8066-33468F18AA7B}"/>
    <dgm:cxn modelId="{FBB8070C-E756-4F21-B8C1-E027E5DD0684}" type="presOf" srcId="{035BB9E5-B8A5-4AFF-8C64-06957C526E7B}" destId="{C197B9E2-A3F2-4E56-B52F-AFE2D2448147}" srcOrd="0" destOrd="0" presId="urn:microsoft.com/office/officeart/2005/8/layout/vList4"/>
    <dgm:cxn modelId="{FD72B3A7-2A46-4AAC-88A4-94161EBEBDE7}" srcId="{227A101D-8088-4F21-A936-43AB877355D2}" destId="{035BB9E5-B8A5-4AFF-8C64-06957C526E7B}" srcOrd="6" destOrd="0" parTransId="{AD9170B3-DD00-4FD5-96B1-26699C6F3A33}" sibTransId="{AF5F590C-405E-4444-9C13-FFD4960AEFE1}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67B53C50-B473-4F0A-94C8-20B665A6F570}" type="presOf" srcId="{1D73A4D9-CB18-4ACC-8C3B-B13B28EE9CB1}" destId="{19426C2F-1A94-4933-BA3F-CF758D1609C3}" srcOrd="1" destOrd="0" presId="urn:microsoft.com/office/officeart/2005/8/layout/vList4"/>
    <dgm:cxn modelId="{88C80BE2-CCCB-4EFD-B222-CD454CF830E4}" srcId="{227A101D-8088-4F21-A936-43AB877355D2}" destId="{60DCE56B-03D3-48D0-8C42-50D0E99E9955}" srcOrd="4" destOrd="0" parTransId="{BF944747-7135-4D4E-B551-37366F34FBAC}" sibTransId="{950ECFD0-745C-4065-9EA5-AD750B81FD76}"/>
    <dgm:cxn modelId="{86D24FC4-9D8C-4BE6-9895-AB41A41478D0}" type="presOf" srcId="{C97DEE32-CB06-4791-BCBA-64AB4E8F81A7}" destId="{D4719953-BCF8-4147-BA01-5072633CA648}" srcOrd="0" destOrd="0" presId="urn:microsoft.com/office/officeart/2005/8/layout/vList4"/>
    <dgm:cxn modelId="{06D30062-499B-45EE-8435-9C4D39A9B99A}" type="presOf" srcId="{227A101D-8088-4F21-A936-43AB877355D2}" destId="{B17E2703-ED7C-40C1-AA5F-205C0BB9EA84}" srcOrd="0" destOrd="0" presId="urn:microsoft.com/office/officeart/2005/8/layout/vList4"/>
    <dgm:cxn modelId="{2055CD6D-56C4-477F-8C90-240E6240B239}" type="presOf" srcId="{1D73A4D9-CB18-4ACC-8C3B-B13B28EE9CB1}" destId="{21719830-607A-4063-9917-F238D73AC4E5}" srcOrd="0" destOrd="0" presId="urn:microsoft.com/office/officeart/2005/8/layout/vList4"/>
    <dgm:cxn modelId="{1B953493-F6F7-47FE-B292-8924ADD9A5A0}" srcId="{227A101D-8088-4F21-A936-43AB877355D2}" destId="{8061A499-68BB-4517-AEA3-079F9BE298A5}" srcOrd="7" destOrd="0" parTransId="{55E260D4-7E74-422F-989D-1A883D30C42B}" sibTransId="{2FF04357-4C60-47B2-ABA7-F34F2DD98536}"/>
    <dgm:cxn modelId="{E62788B8-DD75-4F20-857C-620FF872ED22}" type="presOf" srcId="{60DCE56B-03D3-48D0-8C42-50D0E99E9955}" destId="{D059CD5D-A24F-46B6-8EDB-E6DB7849CF0B}" srcOrd="0" destOrd="0" presId="urn:microsoft.com/office/officeart/2005/8/layout/vList4"/>
    <dgm:cxn modelId="{C1CBB9CB-F2F4-451B-AC8B-4041A43B94A9}" type="presOf" srcId="{8061A499-68BB-4517-AEA3-079F9BE298A5}" destId="{681E65EC-7E48-44FF-9933-C4F2C62D5FC2}" srcOrd="0" destOrd="0" presId="urn:microsoft.com/office/officeart/2005/8/layout/vList4"/>
    <dgm:cxn modelId="{FEE36286-E436-421F-854A-74F224A31C0E}" type="presOf" srcId="{0178A232-4779-486E-90DF-5026FFE6D70C}" destId="{95290E9C-AFC4-4A64-861E-3432462A3F37}" srcOrd="1" destOrd="0" presId="urn:microsoft.com/office/officeart/2005/8/layout/vList4"/>
    <dgm:cxn modelId="{E6476221-DC82-46E5-A94E-0951A571BEB0}" type="presOf" srcId="{FDEBF9B6-CA1C-48CD-AB37-BC7690FD9EAE}" destId="{094265E8-63BB-44A2-86B3-8D5D2B356A66}" srcOrd="0" destOrd="0" presId="urn:microsoft.com/office/officeart/2005/8/layout/vList4"/>
    <dgm:cxn modelId="{655CFEF5-FAF9-4665-82C5-2FF3DC036129}" srcId="{227A101D-8088-4F21-A936-43AB877355D2}" destId="{1D73A4D9-CB18-4ACC-8C3B-B13B28EE9CB1}" srcOrd="2" destOrd="0" parTransId="{44A13A93-09EB-4836-8FEA-AFB955F5853C}" sibTransId="{C5948290-A84A-45D6-ADA9-5C412F7436B3}"/>
    <dgm:cxn modelId="{F9E91643-FB27-4034-B4F9-EB93E78988B1}" type="presOf" srcId="{0178A232-4779-486E-90DF-5026FFE6D70C}" destId="{E197C8DF-FAB1-4AED-A888-D4A76061EBDC}" srcOrd="0" destOrd="0" presId="urn:microsoft.com/office/officeart/2005/8/layout/vList4"/>
    <dgm:cxn modelId="{686FCF65-A02D-4564-AE82-6D642D5F55A5}" type="presOf" srcId="{E313B81E-1751-4C21-8155-E4E5788F26D3}" destId="{ECE55AF3-693F-4ADA-963D-E4F57667994B}" srcOrd="1" destOrd="0" presId="urn:microsoft.com/office/officeart/2005/8/layout/vList4"/>
    <dgm:cxn modelId="{4B0AC37B-C866-4EF6-924F-A0F18C29C9AE}" type="presOf" srcId="{8061A499-68BB-4517-AEA3-079F9BE298A5}" destId="{15C59F69-595E-4B67-B539-081BDD40D04C}" srcOrd="1" destOrd="0" presId="urn:microsoft.com/office/officeart/2005/8/layout/vList4"/>
    <dgm:cxn modelId="{CA113B8D-31FE-4858-85D6-F9173F01AC6E}" type="presOf" srcId="{60DCE56B-03D3-48D0-8C42-50D0E99E9955}" destId="{F3F5A826-A69D-445A-8858-C8D58F84096D}" srcOrd="1" destOrd="0" presId="urn:microsoft.com/office/officeart/2005/8/layout/vList4"/>
    <dgm:cxn modelId="{C41674AF-94C6-4AEF-9077-3E6A0F16A768}" type="presOf" srcId="{FDEBF9B6-CA1C-48CD-AB37-BC7690FD9EAE}" destId="{26695506-53B2-4869-B285-16AE7C258C7D}" srcOrd="1" destOrd="0" presId="urn:microsoft.com/office/officeart/2005/8/layout/vList4"/>
    <dgm:cxn modelId="{21CFACC8-C074-4F27-9760-9B1C03BAA408}" type="presOf" srcId="{035BB9E5-B8A5-4AFF-8C64-06957C526E7B}" destId="{89BB2ECD-D6F7-4CDB-9132-29123F48EFD4}" srcOrd="1" destOrd="0" presId="urn:microsoft.com/office/officeart/2005/8/layout/vList4"/>
    <dgm:cxn modelId="{5BE1CC94-A8D3-43C8-8C73-A3349F4F2C3F}" type="presOf" srcId="{C97DEE32-CB06-4791-BCBA-64AB4E8F81A7}" destId="{3EACFEE0-BEE7-4E7A-8CB3-5254697BDBB8}" srcOrd="1" destOrd="0" presId="urn:microsoft.com/office/officeart/2005/8/layout/vList4"/>
    <dgm:cxn modelId="{0F2D3CDF-BB8C-4D2C-82D0-A4CE2C52482E}" type="presParOf" srcId="{B17E2703-ED7C-40C1-AA5F-205C0BB9EA84}" destId="{94272FED-D994-4743-844C-5070BB732343}" srcOrd="0" destOrd="0" presId="urn:microsoft.com/office/officeart/2005/8/layout/vList4"/>
    <dgm:cxn modelId="{C3298EF1-0E83-4B67-924E-41E3C0A7B290}" type="presParOf" srcId="{94272FED-D994-4743-844C-5070BB732343}" destId="{3D57390B-957B-42E2-9EEB-3D286DE16B84}" srcOrd="0" destOrd="0" presId="urn:microsoft.com/office/officeart/2005/8/layout/vList4"/>
    <dgm:cxn modelId="{08C416F4-8312-448C-817A-B33E58F7E947}" type="presParOf" srcId="{94272FED-D994-4743-844C-5070BB732343}" destId="{DC3D1057-3911-49DC-8B4B-4F8305BF098A}" srcOrd="1" destOrd="0" presId="urn:microsoft.com/office/officeart/2005/8/layout/vList4"/>
    <dgm:cxn modelId="{AF3D2BCA-0310-41EC-81C5-28B79EE0235A}" type="presParOf" srcId="{94272FED-D994-4743-844C-5070BB732343}" destId="{ECE55AF3-693F-4ADA-963D-E4F57667994B}" srcOrd="2" destOrd="0" presId="urn:microsoft.com/office/officeart/2005/8/layout/vList4"/>
    <dgm:cxn modelId="{09E49E7B-46F1-4AA0-B9AA-18FEF0F0C31F}" type="presParOf" srcId="{B17E2703-ED7C-40C1-AA5F-205C0BB9EA84}" destId="{A2C514FB-D7EB-4AA8-B2BD-147960D9F9FC}" srcOrd="1" destOrd="0" presId="urn:microsoft.com/office/officeart/2005/8/layout/vList4"/>
    <dgm:cxn modelId="{66B47C61-D57C-4020-B6F3-10AEFE7D061C}" type="presParOf" srcId="{B17E2703-ED7C-40C1-AA5F-205C0BB9EA84}" destId="{4C4B47A0-B25E-4991-B2ED-6AC55F32B923}" srcOrd="2" destOrd="0" presId="urn:microsoft.com/office/officeart/2005/8/layout/vList4"/>
    <dgm:cxn modelId="{147A313B-5582-40CA-B869-84B59EE4C9B8}" type="presParOf" srcId="{4C4B47A0-B25E-4991-B2ED-6AC55F32B923}" destId="{D4719953-BCF8-4147-BA01-5072633CA648}" srcOrd="0" destOrd="0" presId="urn:microsoft.com/office/officeart/2005/8/layout/vList4"/>
    <dgm:cxn modelId="{A24DA369-5424-44EF-8048-BCEE1F1F877C}" type="presParOf" srcId="{4C4B47A0-B25E-4991-B2ED-6AC55F32B923}" destId="{10414709-A3FF-419B-8BA0-6B96893FDF2B}" srcOrd="1" destOrd="0" presId="urn:microsoft.com/office/officeart/2005/8/layout/vList4"/>
    <dgm:cxn modelId="{BE290A06-B712-447A-AAED-6C342829FB75}" type="presParOf" srcId="{4C4B47A0-B25E-4991-B2ED-6AC55F32B923}" destId="{3EACFEE0-BEE7-4E7A-8CB3-5254697BDBB8}" srcOrd="2" destOrd="0" presId="urn:microsoft.com/office/officeart/2005/8/layout/vList4"/>
    <dgm:cxn modelId="{11EEEBFA-4A69-41B3-86B8-FD1D4E8F65A5}" type="presParOf" srcId="{B17E2703-ED7C-40C1-AA5F-205C0BB9EA84}" destId="{10A85B69-F88F-4A3C-900B-DFE86B169A12}" srcOrd="3" destOrd="0" presId="urn:microsoft.com/office/officeart/2005/8/layout/vList4"/>
    <dgm:cxn modelId="{41EB49AE-E83E-41F0-963B-E03F6267B8A8}" type="presParOf" srcId="{B17E2703-ED7C-40C1-AA5F-205C0BB9EA84}" destId="{9F6334E9-8668-4CE2-889C-DA125348CC7E}" srcOrd="4" destOrd="0" presId="urn:microsoft.com/office/officeart/2005/8/layout/vList4"/>
    <dgm:cxn modelId="{742C05B8-128A-4685-A4DF-C3CD907FCD5A}" type="presParOf" srcId="{9F6334E9-8668-4CE2-889C-DA125348CC7E}" destId="{21719830-607A-4063-9917-F238D73AC4E5}" srcOrd="0" destOrd="0" presId="urn:microsoft.com/office/officeart/2005/8/layout/vList4"/>
    <dgm:cxn modelId="{0EFD74ED-372D-44CA-8066-469AA5DFF8E1}" type="presParOf" srcId="{9F6334E9-8668-4CE2-889C-DA125348CC7E}" destId="{09188D79-3B99-4768-9F50-F067F7AB8B52}" srcOrd="1" destOrd="0" presId="urn:microsoft.com/office/officeart/2005/8/layout/vList4"/>
    <dgm:cxn modelId="{104FFBDA-2C1C-47A7-906D-139D7BFF4B0C}" type="presParOf" srcId="{9F6334E9-8668-4CE2-889C-DA125348CC7E}" destId="{19426C2F-1A94-4933-BA3F-CF758D1609C3}" srcOrd="2" destOrd="0" presId="urn:microsoft.com/office/officeart/2005/8/layout/vList4"/>
    <dgm:cxn modelId="{3805A708-2F46-478B-9E6D-DA483C9C7115}" type="presParOf" srcId="{B17E2703-ED7C-40C1-AA5F-205C0BB9EA84}" destId="{E37C6EE3-4234-4DA8-885D-CB52B3ED0940}" srcOrd="5" destOrd="0" presId="urn:microsoft.com/office/officeart/2005/8/layout/vList4"/>
    <dgm:cxn modelId="{E037AD1C-7C0C-4D2E-A9CB-FDE033C5EC0D}" type="presParOf" srcId="{B17E2703-ED7C-40C1-AA5F-205C0BB9EA84}" destId="{CF8204FF-A152-485F-8A34-29B4CF98CFCB}" srcOrd="6" destOrd="0" presId="urn:microsoft.com/office/officeart/2005/8/layout/vList4"/>
    <dgm:cxn modelId="{20758811-D0A0-4AE8-9338-9A3C28CF30A5}" type="presParOf" srcId="{CF8204FF-A152-485F-8A34-29B4CF98CFCB}" destId="{094265E8-63BB-44A2-86B3-8D5D2B356A66}" srcOrd="0" destOrd="0" presId="urn:microsoft.com/office/officeart/2005/8/layout/vList4"/>
    <dgm:cxn modelId="{E9F545BA-0462-408B-B24D-AAB92585426D}" type="presParOf" srcId="{CF8204FF-A152-485F-8A34-29B4CF98CFCB}" destId="{15CEC67A-E684-4212-A640-34890DA559A8}" srcOrd="1" destOrd="0" presId="urn:microsoft.com/office/officeart/2005/8/layout/vList4"/>
    <dgm:cxn modelId="{E5FDB72E-08AA-4E97-93AE-32CAD6B7B214}" type="presParOf" srcId="{CF8204FF-A152-485F-8A34-29B4CF98CFCB}" destId="{26695506-53B2-4869-B285-16AE7C258C7D}" srcOrd="2" destOrd="0" presId="urn:microsoft.com/office/officeart/2005/8/layout/vList4"/>
    <dgm:cxn modelId="{0BAD1D4F-DAEB-4F3C-901A-09699C47DD6F}" type="presParOf" srcId="{B17E2703-ED7C-40C1-AA5F-205C0BB9EA84}" destId="{C7118B69-8E5E-4963-BF2B-0D2FB26F163C}" srcOrd="7" destOrd="0" presId="urn:microsoft.com/office/officeart/2005/8/layout/vList4"/>
    <dgm:cxn modelId="{02AEBEB2-2276-47A7-88F9-B49D52DFFA51}" type="presParOf" srcId="{B17E2703-ED7C-40C1-AA5F-205C0BB9EA84}" destId="{31184202-D551-4D2A-A7BF-40C8FFB2FCD3}" srcOrd="8" destOrd="0" presId="urn:microsoft.com/office/officeart/2005/8/layout/vList4"/>
    <dgm:cxn modelId="{4740210E-68FF-4D9B-9C1B-C4BB66EC8B85}" type="presParOf" srcId="{31184202-D551-4D2A-A7BF-40C8FFB2FCD3}" destId="{D059CD5D-A24F-46B6-8EDB-E6DB7849CF0B}" srcOrd="0" destOrd="0" presId="urn:microsoft.com/office/officeart/2005/8/layout/vList4"/>
    <dgm:cxn modelId="{26BB1EDE-FBA6-4B81-AD9A-E6E1DB832B4F}" type="presParOf" srcId="{31184202-D551-4D2A-A7BF-40C8FFB2FCD3}" destId="{F8B71B6D-8ED8-482B-AAB9-F3B1DF9B9C9C}" srcOrd="1" destOrd="0" presId="urn:microsoft.com/office/officeart/2005/8/layout/vList4"/>
    <dgm:cxn modelId="{FE8754C4-4651-4E39-9B48-76AA542F2634}" type="presParOf" srcId="{31184202-D551-4D2A-A7BF-40C8FFB2FCD3}" destId="{F3F5A826-A69D-445A-8858-C8D58F84096D}" srcOrd="2" destOrd="0" presId="urn:microsoft.com/office/officeart/2005/8/layout/vList4"/>
    <dgm:cxn modelId="{7D95D9C6-42F3-4813-9CD6-B337A7FC8D99}" type="presParOf" srcId="{B17E2703-ED7C-40C1-AA5F-205C0BB9EA84}" destId="{BC964985-FDD3-414C-A209-D5F2E9C0670D}" srcOrd="9" destOrd="0" presId="urn:microsoft.com/office/officeart/2005/8/layout/vList4"/>
    <dgm:cxn modelId="{C2A872E9-8AB7-4622-9B16-9611D8E8B22F}" type="presParOf" srcId="{B17E2703-ED7C-40C1-AA5F-205C0BB9EA84}" destId="{908479A9-D79F-489A-9266-03067F3C2876}" srcOrd="10" destOrd="0" presId="urn:microsoft.com/office/officeart/2005/8/layout/vList4"/>
    <dgm:cxn modelId="{56242814-4AAA-4B7A-9263-CF2D92EA1A49}" type="presParOf" srcId="{908479A9-D79F-489A-9266-03067F3C2876}" destId="{E197C8DF-FAB1-4AED-A888-D4A76061EBDC}" srcOrd="0" destOrd="0" presId="urn:microsoft.com/office/officeart/2005/8/layout/vList4"/>
    <dgm:cxn modelId="{8DC5C30D-EF58-489C-B9DF-A30AB3D25E34}" type="presParOf" srcId="{908479A9-D79F-489A-9266-03067F3C2876}" destId="{CB188807-FECB-4CB8-89F3-EEB729C22DA1}" srcOrd="1" destOrd="0" presId="urn:microsoft.com/office/officeart/2005/8/layout/vList4"/>
    <dgm:cxn modelId="{1466D576-A4B1-4E6C-AC9B-BED977DB82A0}" type="presParOf" srcId="{908479A9-D79F-489A-9266-03067F3C2876}" destId="{95290E9C-AFC4-4A64-861E-3432462A3F37}" srcOrd="2" destOrd="0" presId="urn:microsoft.com/office/officeart/2005/8/layout/vList4"/>
    <dgm:cxn modelId="{9C88E8F6-B9EE-4989-8D0C-16DA0BE97E5F}" type="presParOf" srcId="{B17E2703-ED7C-40C1-AA5F-205C0BB9EA84}" destId="{88BA8EE1-E540-412C-923E-EE7575091132}" srcOrd="11" destOrd="0" presId="urn:microsoft.com/office/officeart/2005/8/layout/vList4"/>
    <dgm:cxn modelId="{862BB737-EC7E-4A77-96C5-249ED3985C38}" type="presParOf" srcId="{B17E2703-ED7C-40C1-AA5F-205C0BB9EA84}" destId="{D5D63FEA-65BB-4B06-8D49-5A923BA75A23}" srcOrd="12" destOrd="0" presId="urn:microsoft.com/office/officeart/2005/8/layout/vList4"/>
    <dgm:cxn modelId="{05CFA77A-CF0B-47CF-B485-B30FE4497BB0}" type="presParOf" srcId="{D5D63FEA-65BB-4B06-8D49-5A923BA75A23}" destId="{C197B9E2-A3F2-4E56-B52F-AFE2D2448147}" srcOrd="0" destOrd="0" presId="urn:microsoft.com/office/officeart/2005/8/layout/vList4"/>
    <dgm:cxn modelId="{C6101C52-0D17-4786-8897-66B44284190F}" type="presParOf" srcId="{D5D63FEA-65BB-4B06-8D49-5A923BA75A23}" destId="{7E25E7E4-95B1-498E-B125-962F82D68607}" srcOrd="1" destOrd="0" presId="urn:microsoft.com/office/officeart/2005/8/layout/vList4"/>
    <dgm:cxn modelId="{08F010B0-73AF-4F90-907C-C53F9DE7BC71}" type="presParOf" srcId="{D5D63FEA-65BB-4B06-8D49-5A923BA75A23}" destId="{89BB2ECD-D6F7-4CDB-9132-29123F48EFD4}" srcOrd="2" destOrd="0" presId="urn:microsoft.com/office/officeart/2005/8/layout/vList4"/>
    <dgm:cxn modelId="{F00CCF9E-C2BD-420C-9CB9-2F3E818E30E3}" type="presParOf" srcId="{B17E2703-ED7C-40C1-AA5F-205C0BB9EA84}" destId="{0D422FFD-017F-46DA-9E32-F1FCA7FF52F1}" srcOrd="13" destOrd="0" presId="urn:microsoft.com/office/officeart/2005/8/layout/vList4"/>
    <dgm:cxn modelId="{6C590537-C3EF-41FA-A5F0-586A139CEC69}" type="presParOf" srcId="{B17E2703-ED7C-40C1-AA5F-205C0BB9EA84}" destId="{7D4D5190-7A99-4EE3-BF13-894BFF6BFA1A}" srcOrd="14" destOrd="0" presId="urn:microsoft.com/office/officeart/2005/8/layout/vList4"/>
    <dgm:cxn modelId="{799D9E7D-3B05-4D9D-82D6-F505862EC084}" type="presParOf" srcId="{7D4D5190-7A99-4EE3-BF13-894BFF6BFA1A}" destId="{681E65EC-7E48-44FF-9933-C4F2C62D5FC2}" srcOrd="0" destOrd="0" presId="urn:microsoft.com/office/officeart/2005/8/layout/vList4"/>
    <dgm:cxn modelId="{EB9874D8-34D6-42D8-B8FF-C8D71A619C59}" type="presParOf" srcId="{7D4D5190-7A99-4EE3-BF13-894BFF6BFA1A}" destId="{7DE197FE-AADA-44C3-8B2B-CF16D12E116A}" srcOrd="1" destOrd="0" presId="urn:microsoft.com/office/officeart/2005/8/layout/vList4"/>
    <dgm:cxn modelId="{55DC4190-CB0A-4367-BF8F-2CF70FB2AD36}" type="presParOf" srcId="{7D4D5190-7A99-4EE3-BF13-894BFF6BFA1A}" destId="{15C59F69-595E-4B67-B539-081BDD40D04C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Общегосударственные расходы 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3886,7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Национальная оборона 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75,8</a:t>
          </a: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718,1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Обслуживание государственного и муниципального долга 0,2</a:t>
          </a: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Культура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1032,0</a:t>
          </a:r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C4ED72DE-F531-492E-9F1C-E34E2C6B4FFA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Национальная  безопасность и правоохранительная деятельность 10,0</a:t>
          </a:r>
          <a:r>
            <a:rPr lang="ru-RU" sz="1400" dirty="0" smtClean="0"/>
            <a:t> </a:t>
          </a:r>
          <a:endParaRPr lang="ru-RU" sz="1400" dirty="0"/>
        </a:p>
      </dgm:t>
    </dgm:pt>
    <dgm:pt modelId="{91503CC5-CCDE-4A7B-BD0B-111C9DA91FEE}" type="parTrans" cxnId="{A6A9695B-E199-4362-9E2F-2F04345FE879}">
      <dgm:prSet/>
      <dgm:spPr/>
    </dgm:pt>
    <dgm:pt modelId="{69B751E2-3C7E-40A8-B229-0D26A5FF9225}" type="sibTrans" cxnId="{A6A9695B-E199-4362-9E2F-2F04345FE879}">
      <dgm:prSet/>
      <dgm:spPr/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6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6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6" custScaleX="88305" custScaleY="958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CC13EF48-E49C-4D7E-A213-1547058C3227}" type="pres">
      <dgm:prSet presAssocID="{C4ED72DE-F531-492E-9F1C-E34E2C6B4FFA}" presName="comp" presStyleCnt="0"/>
      <dgm:spPr/>
    </dgm:pt>
    <dgm:pt modelId="{65653663-A7A7-4A39-99D9-9EE7692BE448}" type="pres">
      <dgm:prSet presAssocID="{C4ED72DE-F531-492E-9F1C-E34E2C6B4FFA}" presName="box" presStyleLbl="node1" presStyleIdx="2" presStyleCnt="6"/>
      <dgm:spPr/>
      <dgm:t>
        <a:bodyPr/>
        <a:lstStyle/>
        <a:p>
          <a:endParaRPr lang="ru-RU"/>
        </a:p>
      </dgm:t>
    </dgm:pt>
    <dgm:pt modelId="{BCCB030A-CF39-40C2-B03B-551F146ACED1}" type="pres">
      <dgm:prSet presAssocID="{C4ED72DE-F531-492E-9F1C-E34E2C6B4FFA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BA79A3D-ACD3-413E-A9C1-AF6AAB185CA4}" type="pres">
      <dgm:prSet presAssocID="{C4ED72DE-F531-492E-9F1C-E34E2C6B4FFA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21DE6-3970-4AAD-A9FA-C6A2DF128D93}" type="pres">
      <dgm:prSet presAssocID="{69B751E2-3C7E-40A8-B229-0D26A5FF9225}" presName="spacer" presStyleCnt="0"/>
      <dgm:spPr/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6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6" custLinFactNeighborX="-3605" custLinFactNeighborY="-7877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6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6" custScaleY="9792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6AFAD-3612-4EFD-8E6A-C7198F3DDEBC}" type="presOf" srcId="{0CB101B1-31FC-4497-B774-302BD4E2A2CB}" destId="{ED0EA491-65AE-4061-9E58-F527A96B4B18}" srcOrd="1" destOrd="0" presId="urn:microsoft.com/office/officeart/2005/8/layout/vList4"/>
    <dgm:cxn modelId="{22B0BDDE-9F88-40E3-92C0-95A21FBC0DFB}" type="presOf" srcId="{E313B81E-1751-4C21-8155-E4E5788F26D3}" destId="{ECE55AF3-693F-4ADA-963D-E4F57667994B}" srcOrd="1" destOrd="0" presId="urn:microsoft.com/office/officeart/2005/8/layout/vList4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5BB48CD0-53E5-461C-9DDB-B7375F671B27}" type="presOf" srcId="{61D99D17-2746-4EA0-AD49-B2201E3298AB}" destId="{4CE6E21C-486E-4E7A-97E6-FE3F941B762A}" srcOrd="1" destOrd="0" presId="urn:microsoft.com/office/officeart/2005/8/layout/vList4"/>
    <dgm:cxn modelId="{271FD91A-C238-4A50-A768-DE83C650921F}" type="presOf" srcId="{61D99D17-2746-4EA0-AD49-B2201E3298AB}" destId="{0CE79A18-16FB-4FBF-9129-D4AB1E2AEE32}" srcOrd="0" destOrd="0" presId="urn:microsoft.com/office/officeart/2005/8/layout/vList4"/>
    <dgm:cxn modelId="{BAA27C9C-2E59-417E-BE30-648AD2CA1D0D}" type="presOf" srcId="{68068276-3353-4C66-B853-CC5F797C3845}" destId="{1331ED41-3DD3-4EE3-8258-251B37A8AA34}" srcOrd="0" destOrd="0" presId="urn:microsoft.com/office/officeart/2005/8/layout/vList4"/>
    <dgm:cxn modelId="{A6A9695B-E199-4362-9E2F-2F04345FE879}" srcId="{227A101D-8088-4F21-A936-43AB877355D2}" destId="{C4ED72DE-F531-492E-9F1C-E34E2C6B4FFA}" srcOrd="2" destOrd="0" parTransId="{91503CC5-CCDE-4A7B-BD0B-111C9DA91FEE}" sibTransId="{69B751E2-3C7E-40A8-B229-0D26A5FF9225}"/>
    <dgm:cxn modelId="{99B9EB67-C25C-4875-8894-79CA374BE811}" type="presOf" srcId="{8061A499-68BB-4517-AEA3-079F9BE298A5}" destId="{681E65EC-7E48-44FF-9933-C4F2C62D5FC2}" srcOrd="0" destOrd="0" presId="urn:microsoft.com/office/officeart/2005/8/layout/vList4"/>
    <dgm:cxn modelId="{5D35DB28-5D3C-4448-8034-61B0BA05D87F}" type="presOf" srcId="{227A101D-8088-4F21-A936-43AB877355D2}" destId="{B17E2703-ED7C-40C1-AA5F-205C0BB9EA84}" srcOrd="0" destOrd="0" presId="urn:microsoft.com/office/officeart/2005/8/layout/vList4"/>
    <dgm:cxn modelId="{97895F70-F512-4FAC-B427-F8448F4A03F4}" type="presOf" srcId="{0CB101B1-31FC-4497-B774-302BD4E2A2CB}" destId="{67233FA9-89F9-43A8-9F80-99BA1DBCD9E3}" srcOrd="0" destOrd="0" presId="urn:microsoft.com/office/officeart/2005/8/layout/vList4"/>
    <dgm:cxn modelId="{3B6B41F4-12E3-4DC7-8DF1-B846C813B128}" type="presOf" srcId="{C4ED72DE-F531-492E-9F1C-E34E2C6B4FFA}" destId="{65653663-A7A7-4A39-99D9-9EE7692BE448}" srcOrd="0" destOrd="0" presId="urn:microsoft.com/office/officeart/2005/8/layout/vList4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C1CB1188-FA54-4FA7-916F-EAD5C7770E89}" type="presOf" srcId="{E313B81E-1751-4C21-8155-E4E5788F26D3}" destId="{3D57390B-957B-42E2-9EEB-3D286DE16B84}" srcOrd="0" destOrd="0" presId="urn:microsoft.com/office/officeart/2005/8/layout/vList4"/>
    <dgm:cxn modelId="{92DE88B5-AA87-4656-8341-E629182F621B}" type="presOf" srcId="{68068276-3353-4C66-B853-CC5F797C3845}" destId="{55312841-41DD-44DE-9A9C-3DB5A027B561}" srcOrd="1" destOrd="0" presId="urn:microsoft.com/office/officeart/2005/8/layout/vList4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7E784635-465F-44E3-AA2F-8658038E040B}" type="presOf" srcId="{8061A499-68BB-4517-AEA3-079F9BE298A5}" destId="{15C59F69-595E-4B67-B539-081BDD40D04C}" srcOrd="1" destOrd="0" presId="urn:microsoft.com/office/officeart/2005/8/layout/vList4"/>
    <dgm:cxn modelId="{A56611E0-D32B-46AD-AEF3-19DC21A2C27F}" type="presOf" srcId="{C4ED72DE-F531-492E-9F1C-E34E2C6B4FFA}" destId="{2BA79A3D-ACD3-413E-A9C1-AF6AAB185CA4}" srcOrd="1" destOrd="0" presId="urn:microsoft.com/office/officeart/2005/8/layout/vList4"/>
    <dgm:cxn modelId="{C144162E-AE20-46EA-8EE1-4212686E859A}" type="presParOf" srcId="{B17E2703-ED7C-40C1-AA5F-205C0BB9EA84}" destId="{72FA62D0-0599-45E8-836F-576228845A69}" srcOrd="0" destOrd="0" presId="urn:microsoft.com/office/officeart/2005/8/layout/vList4"/>
    <dgm:cxn modelId="{88270682-ABA5-44D1-AA56-BAA630EE3478}" type="presParOf" srcId="{72FA62D0-0599-45E8-836F-576228845A69}" destId="{1331ED41-3DD3-4EE3-8258-251B37A8AA34}" srcOrd="0" destOrd="0" presId="urn:microsoft.com/office/officeart/2005/8/layout/vList4"/>
    <dgm:cxn modelId="{E1D19AA3-494C-42D4-8090-040F0C3A1E63}" type="presParOf" srcId="{72FA62D0-0599-45E8-836F-576228845A69}" destId="{8742C5EE-2DD0-46E4-AB75-87A4D25F8D62}" srcOrd="1" destOrd="0" presId="urn:microsoft.com/office/officeart/2005/8/layout/vList4"/>
    <dgm:cxn modelId="{947E0587-F0B1-4FF4-BBCC-7FB177976841}" type="presParOf" srcId="{72FA62D0-0599-45E8-836F-576228845A69}" destId="{55312841-41DD-44DE-9A9C-3DB5A027B561}" srcOrd="2" destOrd="0" presId="urn:microsoft.com/office/officeart/2005/8/layout/vList4"/>
    <dgm:cxn modelId="{5ACB297A-E745-4F3E-9247-62ECDF56971E}" type="presParOf" srcId="{B17E2703-ED7C-40C1-AA5F-205C0BB9EA84}" destId="{F66298ED-D5A6-459E-9653-B88A0D7DE72D}" srcOrd="1" destOrd="0" presId="urn:microsoft.com/office/officeart/2005/8/layout/vList4"/>
    <dgm:cxn modelId="{D2784D25-D24B-4F8B-99F3-03E37825AC7E}" type="presParOf" srcId="{B17E2703-ED7C-40C1-AA5F-205C0BB9EA84}" destId="{94272FED-D994-4743-844C-5070BB732343}" srcOrd="2" destOrd="0" presId="urn:microsoft.com/office/officeart/2005/8/layout/vList4"/>
    <dgm:cxn modelId="{F0DE994B-CB88-4DFA-97D0-5D8744A5972E}" type="presParOf" srcId="{94272FED-D994-4743-844C-5070BB732343}" destId="{3D57390B-957B-42E2-9EEB-3D286DE16B84}" srcOrd="0" destOrd="0" presId="urn:microsoft.com/office/officeart/2005/8/layout/vList4"/>
    <dgm:cxn modelId="{21851699-3C28-4789-9103-FF3FFF01DF39}" type="presParOf" srcId="{94272FED-D994-4743-844C-5070BB732343}" destId="{DC3D1057-3911-49DC-8B4B-4F8305BF098A}" srcOrd="1" destOrd="0" presId="urn:microsoft.com/office/officeart/2005/8/layout/vList4"/>
    <dgm:cxn modelId="{F3715227-0412-42E0-B685-6461C03F2DC9}" type="presParOf" srcId="{94272FED-D994-4743-844C-5070BB732343}" destId="{ECE55AF3-693F-4ADA-963D-E4F57667994B}" srcOrd="2" destOrd="0" presId="urn:microsoft.com/office/officeart/2005/8/layout/vList4"/>
    <dgm:cxn modelId="{F853298F-AD0D-4D9B-B966-B298F0EEB093}" type="presParOf" srcId="{B17E2703-ED7C-40C1-AA5F-205C0BB9EA84}" destId="{A2C514FB-D7EB-4AA8-B2BD-147960D9F9FC}" srcOrd="3" destOrd="0" presId="urn:microsoft.com/office/officeart/2005/8/layout/vList4"/>
    <dgm:cxn modelId="{748C192E-A8A5-480C-8831-16CB19540357}" type="presParOf" srcId="{B17E2703-ED7C-40C1-AA5F-205C0BB9EA84}" destId="{CC13EF48-E49C-4D7E-A213-1547058C3227}" srcOrd="4" destOrd="0" presId="urn:microsoft.com/office/officeart/2005/8/layout/vList4"/>
    <dgm:cxn modelId="{CEA77DE6-9C29-4E0D-89DE-D613F31EEC15}" type="presParOf" srcId="{CC13EF48-E49C-4D7E-A213-1547058C3227}" destId="{65653663-A7A7-4A39-99D9-9EE7692BE448}" srcOrd="0" destOrd="0" presId="urn:microsoft.com/office/officeart/2005/8/layout/vList4"/>
    <dgm:cxn modelId="{C3E45860-338D-4F10-99BF-65792ACEB230}" type="presParOf" srcId="{CC13EF48-E49C-4D7E-A213-1547058C3227}" destId="{BCCB030A-CF39-40C2-B03B-551F146ACED1}" srcOrd="1" destOrd="0" presId="urn:microsoft.com/office/officeart/2005/8/layout/vList4"/>
    <dgm:cxn modelId="{47F99CD1-7163-4678-8F00-EE707F292475}" type="presParOf" srcId="{CC13EF48-E49C-4D7E-A213-1547058C3227}" destId="{2BA79A3D-ACD3-413E-A9C1-AF6AAB185CA4}" srcOrd="2" destOrd="0" presId="urn:microsoft.com/office/officeart/2005/8/layout/vList4"/>
    <dgm:cxn modelId="{8950A056-7443-4969-A394-3D8334EA9451}" type="presParOf" srcId="{B17E2703-ED7C-40C1-AA5F-205C0BB9EA84}" destId="{94221DE6-3970-4AAD-A9FA-C6A2DF128D93}" srcOrd="5" destOrd="0" presId="urn:microsoft.com/office/officeart/2005/8/layout/vList4"/>
    <dgm:cxn modelId="{D8198283-C277-4BD1-A1DF-57447762AE22}" type="presParOf" srcId="{B17E2703-ED7C-40C1-AA5F-205C0BB9EA84}" destId="{931DB2C6-6A18-4320-B852-C2613EDB2FA8}" srcOrd="6" destOrd="0" presId="urn:microsoft.com/office/officeart/2005/8/layout/vList4"/>
    <dgm:cxn modelId="{40DD30C9-D9A4-4219-8BD2-797A88A4D9B6}" type="presParOf" srcId="{931DB2C6-6A18-4320-B852-C2613EDB2FA8}" destId="{67233FA9-89F9-43A8-9F80-99BA1DBCD9E3}" srcOrd="0" destOrd="0" presId="urn:microsoft.com/office/officeart/2005/8/layout/vList4"/>
    <dgm:cxn modelId="{36776BE8-A558-408A-916B-2A8231861CEB}" type="presParOf" srcId="{931DB2C6-6A18-4320-B852-C2613EDB2FA8}" destId="{B43CAF5A-DF0E-47F1-8B84-50B2394B9328}" srcOrd="1" destOrd="0" presId="urn:microsoft.com/office/officeart/2005/8/layout/vList4"/>
    <dgm:cxn modelId="{D9A1D8F4-C2B5-4E55-830D-87AC8F7AD5A1}" type="presParOf" srcId="{931DB2C6-6A18-4320-B852-C2613EDB2FA8}" destId="{ED0EA491-65AE-4061-9E58-F527A96B4B18}" srcOrd="2" destOrd="0" presId="urn:microsoft.com/office/officeart/2005/8/layout/vList4"/>
    <dgm:cxn modelId="{DD8DC037-833C-4D6F-94EA-14BCD3FC4153}" type="presParOf" srcId="{B17E2703-ED7C-40C1-AA5F-205C0BB9EA84}" destId="{5D375768-0ECA-4AFD-96FD-19990CEB488B}" srcOrd="7" destOrd="0" presId="urn:microsoft.com/office/officeart/2005/8/layout/vList4"/>
    <dgm:cxn modelId="{4F9D7AC6-67F5-4386-B71D-72A976BA63F7}" type="presParOf" srcId="{B17E2703-ED7C-40C1-AA5F-205C0BB9EA84}" destId="{7D4D5190-7A99-4EE3-BF13-894BFF6BFA1A}" srcOrd="8" destOrd="0" presId="urn:microsoft.com/office/officeart/2005/8/layout/vList4"/>
    <dgm:cxn modelId="{213AF165-D7FF-4525-9E5E-A902865A78D5}" type="presParOf" srcId="{7D4D5190-7A99-4EE3-BF13-894BFF6BFA1A}" destId="{681E65EC-7E48-44FF-9933-C4F2C62D5FC2}" srcOrd="0" destOrd="0" presId="urn:microsoft.com/office/officeart/2005/8/layout/vList4"/>
    <dgm:cxn modelId="{CEAF7813-4906-40DB-92F8-CF45DB57FD47}" type="presParOf" srcId="{7D4D5190-7A99-4EE3-BF13-894BFF6BFA1A}" destId="{7DE197FE-AADA-44C3-8B2B-CF16D12E116A}" srcOrd="1" destOrd="0" presId="urn:microsoft.com/office/officeart/2005/8/layout/vList4"/>
    <dgm:cxn modelId="{0B66F380-67CD-4ADC-B19A-AC356E0C9018}" type="presParOf" srcId="{7D4D5190-7A99-4EE3-BF13-894BFF6BFA1A}" destId="{15C59F69-595E-4B67-B539-081BDD40D04C}" srcOrd="2" destOrd="0" presId="urn:microsoft.com/office/officeart/2005/8/layout/vList4"/>
    <dgm:cxn modelId="{D340860F-C177-48C8-872B-F4F42794D59B}" type="presParOf" srcId="{B17E2703-ED7C-40C1-AA5F-205C0BB9EA84}" destId="{6AFA3499-CF7C-4437-BB77-60DAFC4E26ED}" srcOrd="9" destOrd="0" presId="urn:microsoft.com/office/officeart/2005/8/layout/vList4"/>
    <dgm:cxn modelId="{14433620-87E3-4827-9195-D24F6FBFD010}" type="presParOf" srcId="{B17E2703-ED7C-40C1-AA5F-205C0BB9EA84}" destId="{E9C9C0DB-7628-4918-95C6-35F53D811906}" srcOrd="10" destOrd="0" presId="urn:microsoft.com/office/officeart/2005/8/layout/vList4"/>
    <dgm:cxn modelId="{276AE664-E67E-462E-9A88-69CA9DFA01DD}" type="presParOf" srcId="{E9C9C0DB-7628-4918-95C6-35F53D811906}" destId="{0CE79A18-16FB-4FBF-9129-D4AB1E2AEE32}" srcOrd="0" destOrd="0" presId="urn:microsoft.com/office/officeart/2005/8/layout/vList4"/>
    <dgm:cxn modelId="{39FA4DEC-249A-43E8-8B5D-1DEDF7E25BC8}" type="presParOf" srcId="{E9C9C0DB-7628-4918-95C6-35F53D811906}" destId="{3A722FFA-D144-4D82-A948-F625B32E43B9}" srcOrd="1" destOrd="0" presId="urn:microsoft.com/office/officeart/2005/8/layout/vList4"/>
    <dgm:cxn modelId="{CB863AC3-701F-48A0-8619-4D80D1B88CC9}" type="presParOf" srcId="{E9C9C0DB-7628-4918-95C6-35F53D811906}" destId="{4CE6E21C-486E-4E7A-97E6-FE3F941B762A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3A245A-8880-4394-8AE0-E368E746CCF3}" type="doc">
      <dgm:prSet loTypeId="urn:microsoft.com/office/officeart/2005/8/layout/hierarchy4" loCatId="list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9EF300CD-08F7-4441-B3E7-75F1FADC6473}" type="pres">
      <dgm:prSet presAssocID="{C23A245A-8880-4394-8AE0-E368E746CC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5BCDFF7-206D-4ED3-A69B-BBA744754EF7}" type="presOf" srcId="{C23A245A-8880-4394-8AE0-E368E746CCF3}" destId="{9EF300CD-08F7-4441-B3E7-75F1FADC6473}" srcOrd="0" destOrd="0" presId="urn:microsoft.com/office/officeart/2005/8/layout/hierarchy4"/>
  </dgm:cxnLst>
  <dgm:bg>
    <a:noFill/>
    <a:effectLst>
      <a:softEdge rad="317500"/>
    </a:effectLst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chevron1" loCatId="process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236DD03-6F59-447F-B493-B8BB4713AF08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100" b="1" kern="1200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Утвержденный бюджет  - Собранием  депутатов  Зазерского сельского поселения Тацинского  района на 2018 год и на плановый период 2019 и 2020 годов создаст дополнительные условия для выполнения поставленных Президентом России, Губернатором области, Главой Тацинского района , Главой Зазерского  сельского поселения приоритетных задач</a:t>
          </a:r>
          <a:endParaRPr lang="ru-RU" sz="2100" b="1" kern="1200" dirty="0">
            <a:solidFill>
              <a:srgbClr val="CCFF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briola" pitchFamily="82" charset="0"/>
            <a:ea typeface="+mn-ea"/>
            <a:cs typeface="+mn-cs"/>
          </a:endParaRPr>
        </a:p>
      </dgm:t>
    </dgm:pt>
    <dgm:pt modelId="{6CB0D2DE-FF09-4CA3-8CDD-C92A692AD7F5}" type="parTrans" cxnId="{6D456A7D-C510-4D9B-8994-5179BC25BE53}">
      <dgm:prSet/>
      <dgm:spPr/>
      <dgm:t>
        <a:bodyPr/>
        <a:lstStyle/>
        <a:p>
          <a:endParaRPr lang="ru-RU"/>
        </a:p>
      </dgm:t>
    </dgm:pt>
    <dgm:pt modelId="{2010BD2F-91CF-437B-BE3D-7E626B614706}" type="sibTrans" cxnId="{6D456A7D-C510-4D9B-8994-5179BC25BE53}">
      <dgm:prSet/>
      <dgm:spPr/>
      <dgm:t>
        <a:bodyPr/>
        <a:lstStyle/>
        <a:p>
          <a:endParaRPr lang="ru-RU"/>
        </a:p>
      </dgm:t>
    </dgm:pt>
    <dgm:pt modelId="{A7F772A5-65DC-46AF-B29E-C756F4858BD1}" type="pres">
      <dgm:prSet presAssocID="{B106739E-2F3B-4B4D-A193-9ECF6642E2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9FB36E-F919-44F2-9F57-F9E72F54E23F}" type="pres">
      <dgm:prSet presAssocID="{3236DD03-6F59-447F-B493-B8BB4713AF08}" presName="parTxOnly" presStyleLbl="node1" presStyleIdx="0" presStyleCnt="1" custScaleY="103052" custLinFactNeighborX="-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4BF67C-ACE0-4E35-9B15-CFD5D09B8F57}" type="presOf" srcId="{3236DD03-6F59-447F-B493-B8BB4713AF08}" destId="{C29FB36E-F919-44F2-9F57-F9E72F54E23F}" srcOrd="0" destOrd="0" presId="urn:microsoft.com/office/officeart/2005/8/layout/chevron1"/>
    <dgm:cxn modelId="{6D456A7D-C510-4D9B-8994-5179BC25BE53}" srcId="{B106739E-2F3B-4B4D-A193-9ECF6642E2A1}" destId="{3236DD03-6F59-447F-B493-B8BB4713AF08}" srcOrd="0" destOrd="0" parTransId="{6CB0D2DE-FF09-4CA3-8CDD-C92A692AD7F5}" sibTransId="{2010BD2F-91CF-437B-BE3D-7E626B614706}"/>
    <dgm:cxn modelId="{8682BFB1-E77C-4A02-9049-B4CD8B0A8F00}" type="presOf" srcId="{B106739E-2F3B-4B4D-A193-9ECF6642E2A1}" destId="{A7F772A5-65DC-46AF-B29E-C756F4858BD1}" srcOrd="0" destOrd="0" presId="urn:microsoft.com/office/officeart/2005/8/layout/chevron1"/>
    <dgm:cxn modelId="{19FCB576-2A5B-4061-85B6-61390E224CF9}" type="presParOf" srcId="{A7F772A5-65DC-46AF-B29E-C756F4858BD1}" destId="{C29FB36E-F919-44F2-9F57-F9E72F54E23F}" srcOrd="0" destOrd="0" presId="urn:microsoft.com/office/officeart/2005/8/layout/chevron1"/>
  </dgm:cxnLst>
  <dgm:bg>
    <a:noFill/>
    <a:effectLst>
      <a:softEdge rad="127000"/>
    </a:effectLst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183161" y="0"/>
          <a:ext cx="1647635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kern="1200" dirty="0">
            <a:latin typeface="Arial Black" pitchFamily="34" charset="0"/>
            <a:cs typeface="Times New Roman" pitchFamily="18" charset="0"/>
          </a:endParaRPr>
        </a:p>
      </dsp:txBody>
      <dsp:txXfrm>
        <a:off x="183161" y="1164748"/>
        <a:ext cx="1647635" cy="1164748"/>
      </dsp:txXfrm>
    </dsp:sp>
    <dsp:sp modelId="{79E796B1-3ABE-4958-A470-95B84B3BA8FB}">
      <dsp:nvSpPr>
        <dsp:cNvPr id="0" name=""/>
        <dsp:cNvSpPr/>
      </dsp:nvSpPr>
      <dsp:spPr>
        <a:xfrm>
          <a:off x="601029" y="259130"/>
          <a:ext cx="811900" cy="800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1888530" y="0"/>
          <a:ext cx="1760350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эффективное управление расходами</a:t>
          </a:r>
          <a:endParaRPr lang="ru-RU" sz="1200" kern="1200" dirty="0">
            <a:latin typeface="Arial Black" pitchFamily="34" charset="0"/>
          </a:endParaRPr>
        </a:p>
      </dsp:txBody>
      <dsp:txXfrm>
        <a:off x="1888530" y="1164748"/>
        <a:ext cx="1760350" cy="1164748"/>
      </dsp:txXfrm>
    </dsp:sp>
    <dsp:sp modelId="{E6379D24-0F7F-4C89-AA74-40B94EA75227}">
      <dsp:nvSpPr>
        <dsp:cNvPr id="0" name=""/>
        <dsp:cNvSpPr/>
      </dsp:nvSpPr>
      <dsp:spPr>
        <a:xfrm>
          <a:off x="238148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61845-6FEC-4FCD-A320-DB13C9B75A59}">
      <dsp:nvSpPr>
        <dsp:cNvPr id="0" name=""/>
        <dsp:cNvSpPr/>
      </dsp:nvSpPr>
      <dsp:spPr>
        <a:xfrm>
          <a:off x="3706614" y="0"/>
          <a:ext cx="192444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стабильность налоговых и неналоговых условий</a:t>
          </a:r>
          <a:endParaRPr lang="ru-RU" sz="1200" kern="1200" dirty="0">
            <a:latin typeface="Arial Black" pitchFamily="34" charset="0"/>
          </a:endParaRPr>
        </a:p>
      </dsp:txBody>
      <dsp:txXfrm>
        <a:off x="3706614" y="1164748"/>
        <a:ext cx="1924447" cy="1164748"/>
      </dsp:txXfrm>
    </dsp:sp>
    <dsp:sp modelId="{59BCE99C-652C-4BAC-91C1-A60B797A8CEA}">
      <dsp:nvSpPr>
        <dsp:cNvPr id="0" name=""/>
        <dsp:cNvSpPr/>
      </dsp:nvSpPr>
      <dsp:spPr>
        <a:xfrm>
          <a:off x="4259314" y="259130"/>
          <a:ext cx="819046" cy="8008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E1EB1-E929-4EA6-B09B-AEAAF45A936A}">
      <dsp:nvSpPr>
        <dsp:cNvPr id="0" name=""/>
        <dsp:cNvSpPr/>
      </dsp:nvSpPr>
      <dsp:spPr>
        <a:xfrm>
          <a:off x="5688795" y="0"/>
          <a:ext cx="1731541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инвестирование </a:t>
          </a:r>
          <a:br>
            <a:rPr lang="ru-RU" sz="1200" kern="1200" dirty="0" smtClean="0">
              <a:latin typeface="Arial Black" pitchFamily="34" charset="0"/>
            </a:rPr>
          </a:br>
          <a:r>
            <a:rPr lang="ru-RU" sz="1200" kern="1200" dirty="0" smtClean="0">
              <a:latin typeface="Arial Black" pitchFamily="34" charset="0"/>
            </a:rPr>
            <a:t>в человеческий капитал</a:t>
          </a:r>
          <a:endParaRPr lang="ru-RU" sz="1200" kern="1200" dirty="0">
            <a:latin typeface="Arial Black" pitchFamily="34" charset="0"/>
          </a:endParaRPr>
        </a:p>
      </dsp:txBody>
      <dsp:txXfrm>
        <a:off x="5688795" y="1164748"/>
        <a:ext cx="1731541" cy="1164748"/>
      </dsp:txXfrm>
    </dsp:sp>
    <dsp:sp modelId="{2A289877-5F19-4A19-A468-00B4EBF5943F}">
      <dsp:nvSpPr>
        <dsp:cNvPr id="0" name=""/>
        <dsp:cNvSpPr/>
      </dsp:nvSpPr>
      <dsp:spPr>
        <a:xfrm>
          <a:off x="616734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7478070" y="0"/>
          <a:ext cx="148276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200" kern="1200" dirty="0">
            <a:latin typeface="Arial Black" pitchFamily="34" charset="0"/>
          </a:endParaRPr>
        </a:p>
      </dsp:txBody>
      <dsp:txXfrm>
        <a:off x="7478070" y="1164748"/>
        <a:ext cx="1482767" cy="1164748"/>
      </dsp:txXfrm>
    </dsp:sp>
    <dsp:sp modelId="{801EDB75-7215-4290-9F39-D09130BB9918}">
      <dsp:nvSpPr>
        <dsp:cNvPr id="0" name=""/>
        <dsp:cNvSpPr/>
      </dsp:nvSpPr>
      <dsp:spPr>
        <a:xfrm>
          <a:off x="7806352" y="259130"/>
          <a:ext cx="826202" cy="80081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 flipH="1" flipV="1">
          <a:off x="2131789" y="96359"/>
          <a:ext cx="102559" cy="4500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D480C1-C8E8-4CE7-8873-41C175F67275}">
      <dsp:nvSpPr>
        <dsp:cNvPr id="0" name=""/>
        <dsp:cNvSpPr/>
      </dsp:nvSpPr>
      <dsp:spPr>
        <a:xfrm rot="5400000">
          <a:off x="-70826" y="147264"/>
          <a:ext cx="1044292" cy="749763"/>
        </a:xfrm>
        <a:prstGeom prst="beve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70826" y="147264"/>
        <a:ext cx="1044292" cy="749763"/>
      </dsp:txXfrm>
    </dsp:sp>
    <dsp:sp modelId="{CA80EEC5-8180-463D-AB43-E20FC1CCE0B0}">
      <dsp:nvSpPr>
        <dsp:cNvPr id="0" name=""/>
        <dsp:cNvSpPr/>
      </dsp:nvSpPr>
      <dsp:spPr>
        <a:xfrm rot="5400000">
          <a:off x="4272235" y="-3450708"/>
          <a:ext cx="1313551" cy="8214969"/>
        </a:xfrm>
        <a:prstGeom prst="round2SameRect">
          <a:avLst/>
        </a:prstGeom>
        <a:solidFill>
          <a:srgbClr val="90C5D8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План мероприятий ("Дорожная карта") по увеличению поступлений налоговых и неналоговых доходов бюджета 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сельского поселения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Миллеровского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района на 2017-2019 годы </a:t>
          </a:r>
          <a:b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(распоряжение Администрации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сельского поселения от 31.07.2017 № 46)</a:t>
          </a:r>
          <a:endParaRPr lang="ru-RU" sz="1400" kern="1200" dirty="0"/>
        </a:p>
      </dsp:txBody>
      <dsp:txXfrm rot="5400000">
        <a:off x="4272235" y="-3450708"/>
        <a:ext cx="1313551" cy="8214969"/>
      </dsp:txXfrm>
    </dsp:sp>
    <dsp:sp modelId="{9B6A0A72-3C0F-4B82-A7E6-2BA4A15A1DC4}">
      <dsp:nvSpPr>
        <dsp:cNvPr id="0" name=""/>
        <dsp:cNvSpPr/>
      </dsp:nvSpPr>
      <dsp:spPr>
        <a:xfrm rot="5400000">
          <a:off x="-83634" y="1544267"/>
          <a:ext cx="1071091" cy="749763"/>
        </a:xfrm>
        <a:prstGeom prst="bevel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83634" y="1544267"/>
        <a:ext cx="1071091" cy="749763"/>
      </dsp:txXfrm>
    </dsp:sp>
    <dsp:sp modelId="{9A9BA3CA-42DC-4E24-BA14-1B2C342C1B46}">
      <dsp:nvSpPr>
        <dsp:cNvPr id="0" name=""/>
        <dsp:cNvSpPr/>
      </dsp:nvSpPr>
      <dsp:spPr>
        <a:xfrm rot="5400000">
          <a:off x="4437342" y="-2220980"/>
          <a:ext cx="990879" cy="8200052"/>
        </a:xfrm>
        <a:prstGeom prst="round2SameRect">
          <a:avLst/>
        </a:prstGeom>
        <a:solidFill>
          <a:srgbClr val="99FF66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оптимизации расходов бюджета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сельского поселения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Миллеровского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района на 2017 – 2019 годы (распоряжение Администрации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сельского поселения от 14.04.2017 № 28)</a:t>
          </a:r>
          <a:endParaRPr lang="ru-RU" sz="1400" kern="1200" dirty="0"/>
        </a:p>
      </dsp:txBody>
      <dsp:txXfrm rot="5400000">
        <a:off x="4437342" y="-2220980"/>
        <a:ext cx="990879" cy="8200052"/>
      </dsp:txXfrm>
    </dsp:sp>
    <dsp:sp modelId="{B59BF440-36E6-48B3-BC75-E6445956244C}">
      <dsp:nvSpPr>
        <dsp:cNvPr id="0" name=""/>
        <dsp:cNvSpPr/>
      </dsp:nvSpPr>
      <dsp:spPr>
        <a:xfrm rot="5400000">
          <a:off x="-193394" y="2759534"/>
          <a:ext cx="1290611" cy="749763"/>
        </a:xfrm>
        <a:prstGeom prst="bevel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5400000">
        <a:off x="-193394" y="2759534"/>
        <a:ext cx="1290611" cy="749763"/>
      </dsp:txXfrm>
    </dsp:sp>
    <dsp:sp modelId="{6F6C7F8D-CA85-4C86-A8B9-DE0E49DC8118}">
      <dsp:nvSpPr>
        <dsp:cNvPr id="0" name=""/>
        <dsp:cNvSpPr/>
      </dsp:nvSpPr>
      <dsp:spPr>
        <a:xfrm rot="5400000">
          <a:off x="4331952" y="-971095"/>
          <a:ext cx="1244334" cy="8164751"/>
        </a:xfrm>
        <a:prstGeom prst="round2SameRect">
          <a:avLst/>
        </a:prstGeom>
        <a:solidFill>
          <a:srgbClr val="CCFF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План мероприятий, направленных на выявление и отмену установленных Администрацией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сельского поселения расходных обязательств, не связанных с решением вопросов, отнесенных Конституцией РФ ,и федеральными законами , областными законами к полномочиям органов местного самоуправления  поселений (распоряжение Администрации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сельского поселения  от 07.06.2017 № 36</a:t>
          </a:r>
          <a:r>
            <a:rPr lang="ru-RU" sz="1200" b="1" i="1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200" kern="1200" dirty="0"/>
        </a:p>
      </dsp:txBody>
      <dsp:txXfrm rot="5400000">
        <a:off x="4331952" y="-971095"/>
        <a:ext cx="1244334" cy="8164751"/>
      </dsp:txXfrm>
    </dsp:sp>
    <dsp:sp modelId="{A6E13E1B-7D1B-442A-959A-A9F6D8AE7DD8}">
      <dsp:nvSpPr>
        <dsp:cNvPr id="0" name=""/>
        <dsp:cNvSpPr/>
      </dsp:nvSpPr>
      <dsp:spPr>
        <a:xfrm rot="5400000">
          <a:off x="-83634" y="4095442"/>
          <a:ext cx="1071091" cy="749763"/>
        </a:xfrm>
        <a:prstGeom prst="bevel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83634" y="4095442"/>
        <a:ext cx="1071091" cy="749763"/>
      </dsp:txXfrm>
    </dsp:sp>
    <dsp:sp modelId="{F6DF088B-B792-439B-9EEE-AF2670D0671E}">
      <dsp:nvSpPr>
        <dsp:cNvPr id="0" name=""/>
        <dsp:cNvSpPr/>
      </dsp:nvSpPr>
      <dsp:spPr>
        <a:xfrm rot="5400000">
          <a:off x="4403827" y="404354"/>
          <a:ext cx="1098513" cy="8159365"/>
        </a:xfrm>
        <a:prstGeom prst="round2SameRect">
          <a:avLst/>
        </a:prstGeom>
        <a:solidFill>
          <a:srgbClr val="FF99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повышения эффективности  управления муниципальными финансами на период до 2018 года в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Ольхово-Рогском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сельском поселении (постановление Администрации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Ольхово-Рогского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сельского поселения от  21.04.2014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№ 62)</a:t>
          </a:r>
          <a:endParaRPr lang="ru-RU" sz="1400" kern="1200" dirty="0"/>
        </a:p>
      </dsp:txBody>
      <dsp:txXfrm rot="5400000">
        <a:off x="4403827" y="404354"/>
        <a:ext cx="1098513" cy="815936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35463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1064,9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78764" y="35463"/>
        <a:ext cx="2937659" cy="1154800"/>
      </dsp:txXfrm>
    </dsp:sp>
    <dsp:sp modelId="{DC3D1057-3911-49DC-8B4B-4F8305BF098A}">
      <dsp:nvSpPr>
        <dsp:cNvPr id="0" name=""/>
        <dsp:cNvSpPr/>
      </dsp:nvSpPr>
      <dsp:spPr>
        <a:xfrm>
          <a:off x="115480" y="11548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7028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совокупный доход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430,4</a:t>
          </a:r>
        </a:p>
      </dsp:txBody>
      <dsp:txXfrm>
        <a:off x="878764" y="1270280"/>
        <a:ext cx="2937659" cy="1154800"/>
      </dsp:txXfrm>
    </dsp:sp>
    <dsp:sp modelId="{10414709-A3FF-419B-8BA0-6B96893FDF2B}">
      <dsp:nvSpPr>
        <dsp:cNvPr id="0" name=""/>
        <dsp:cNvSpPr/>
      </dsp:nvSpPr>
      <dsp:spPr>
        <a:xfrm>
          <a:off x="115480" y="138576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54056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3246,9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78764" y="2540560"/>
        <a:ext cx="2937659" cy="1154800"/>
      </dsp:txXfrm>
    </dsp:sp>
    <dsp:sp modelId="{7DE197FE-AADA-44C3-8B2B-CF16D12E116A}">
      <dsp:nvSpPr>
        <dsp:cNvPr id="0" name=""/>
        <dsp:cNvSpPr/>
      </dsp:nvSpPr>
      <dsp:spPr>
        <a:xfrm>
          <a:off x="115480" y="265604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381084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5075,7</a:t>
          </a:r>
        </a:p>
      </dsp:txBody>
      <dsp:txXfrm>
        <a:off x="878764" y="3810840"/>
        <a:ext cx="2937659" cy="1154800"/>
      </dsp:txXfrm>
    </dsp:sp>
    <dsp:sp modelId="{59208E79-B8A7-477C-B741-F3EAF6407C81}">
      <dsp:nvSpPr>
        <dsp:cNvPr id="0" name=""/>
        <dsp:cNvSpPr/>
      </dsp:nvSpPr>
      <dsp:spPr>
        <a:xfrm>
          <a:off x="115480" y="392632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191,1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23638" y="0"/>
        <a:ext cx="2848769" cy="891573"/>
      </dsp:txXfrm>
    </dsp:sp>
    <dsp:sp modelId="{8742C5EE-2DD0-46E4-AB75-87A4D25F8D62}">
      <dsp:nvSpPr>
        <dsp:cNvPr id="0" name=""/>
        <dsp:cNvSpPr/>
      </dsp:nvSpPr>
      <dsp:spPr>
        <a:xfrm>
          <a:off x="89157" y="8915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980731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15,0</a:t>
          </a:r>
        </a:p>
      </dsp:txBody>
      <dsp:txXfrm>
        <a:off x="823638" y="980731"/>
        <a:ext cx="2848769" cy="891573"/>
      </dsp:txXfrm>
    </dsp:sp>
    <dsp:sp modelId="{DC3D1057-3911-49DC-8B4B-4F8305BF098A}">
      <dsp:nvSpPr>
        <dsp:cNvPr id="0" name=""/>
        <dsp:cNvSpPr/>
      </dsp:nvSpPr>
      <dsp:spPr>
        <a:xfrm>
          <a:off x="89157" y="1069888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61462"/>
          <a:ext cx="3672408" cy="11612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602,5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23638" y="1961462"/>
        <a:ext cx="2848769" cy="1161230"/>
      </dsp:txXfrm>
    </dsp:sp>
    <dsp:sp modelId="{B43CAF5A-DF0E-47F1-8B84-50B2394B9328}">
      <dsp:nvSpPr>
        <dsp:cNvPr id="0" name=""/>
        <dsp:cNvSpPr/>
      </dsp:nvSpPr>
      <dsp:spPr>
        <a:xfrm>
          <a:off x="89157" y="218544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211849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Культура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4323,8</a:t>
          </a:r>
        </a:p>
      </dsp:txBody>
      <dsp:txXfrm>
        <a:off x="823638" y="3211849"/>
        <a:ext cx="2848769" cy="891573"/>
      </dsp:txXfrm>
    </dsp:sp>
    <dsp:sp modelId="{7DE197FE-AADA-44C3-8B2B-CF16D12E116A}">
      <dsp:nvSpPr>
        <dsp:cNvPr id="0" name=""/>
        <dsp:cNvSpPr/>
      </dsp:nvSpPr>
      <dsp:spPr>
        <a:xfrm>
          <a:off x="89157" y="3301006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192713"/>
          <a:ext cx="3672408" cy="775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4685,5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823638" y="4192713"/>
        <a:ext cx="2848769" cy="775838"/>
      </dsp:txXfrm>
    </dsp:sp>
    <dsp:sp modelId="{3A722FFA-D144-4D82-A948-F625B32E43B9}">
      <dsp:nvSpPr>
        <dsp:cNvPr id="0" name=""/>
        <dsp:cNvSpPr/>
      </dsp:nvSpPr>
      <dsp:spPr>
        <a:xfrm>
          <a:off x="89157" y="4231266"/>
          <a:ext cx="734481" cy="6984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9FB36E-F919-44F2-9F57-F9E72F54E23F}">
      <dsp:nvSpPr>
        <dsp:cNvPr id="0" name=""/>
        <dsp:cNvSpPr/>
      </dsp:nvSpPr>
      <dsp:spPr>
        <a:xfrm>
          <a:off x="0" y="0"/>
          <a:ext cx="8128957" cy="2924944"/>
        </a:xfrm>
        <a:prstGeom prst="chevron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extrusionH="50600" contourW="12700" prstMaterial="dkEdge">
          <a:bevelT w="25400" h="38100" prst="convex"/>
          <a:contourClr>
            <a:schemeClr val="accent4">
              <a:satMod val="115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Предложенный на рассмотрение Собрания депутатов </a:t>
          </a:r>
          <a:r>
            <a:rPr lang="ru-RU" sz="2100" b="1" kern="1200" dirty="0" err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Ольхово-Рогского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 сельского поселения проект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бюджета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 </a:t>
          </a:r>
          <a:r>
            <a:rPr lang="ru-RU" sz="2100" b="1" kern="1200" dirty="0" err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Ольхово-Рогского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 сельского поселения </a:t>
          </a:r>
          <a:r>
            <a:rPr lang="ru-RU" sz="2100" b="1" kern="1200" dirty="0" err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Миллеровского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района на 2018 год и на плановый период 2019 и 2020 годов создаст дополнительные условия для выполнения поставленных Президентом России, Губернатором области, Главой </a:t>
          </a:r>
          <a:r>
            <a:rPr lang="ru-RU" sz="2100" b="1" kern="1200" dirty="0" err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Миллеровского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 района , Главой </a:t>
          </a:r>
          <a:r>
            <a:rPr lang="ru-RU" sz="2100" b="1" kern="1200" dirty="0" err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Ольхово-Рогского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 сельского поселения приоритетных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задач</a:t>
          </a:r>
          <a:endParaRPr lang="ru-RU" sz="21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briola" pitchFamily="82" charset="0"/>
            <a:ea typeface="+mn-ea"/>
            <a:cs typeface="+mn-cs"/>
          </a:endParaRPr>
        </a:p>
      </dsp:txBody>
      <dsp:txXfrm>
        <a:off x="0" y="0"/>
        <a:ext cx="8128957" cy="2924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27.07.2018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27.07.2018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686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DCA9C9-669D-4CD0-BD99-FD596CE6654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A00EB-120E-4A73-BF49-F2FF72C562F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BB3EF5C8-DA30-4A4F-8BEB-F6AD1DBF843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0F2B-8F70-47D5-B4A4-39A6E29FEEE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6A56E-A333-4C61-8E08-8611FFD624D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80F07-01D7-46F6-93BF-7E85D5443A7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E658A-C51F-4CE5-A014-80C429963A1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2272D-6230-46C0-B6E2-18597520D0E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E0319-4005-4E71-8877-6514BCDA0A7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27.07.2018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4BF5A-CDCA-4ABB-802A-443D3237E0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7/27/2018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4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1.xml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Data" Target="../diagrams/data5.xml"/><Relationship Id="rId7" Type="http://schemas.openxmlformats.org/officeDocument/2006/relationships/chart" Target="../charts/chart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472" y="500043"/>
            <a:ext cx="8426280" cy="157163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6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Зазерское  сельское поселение</a:t>
            </a:r>
            <a:r>
              <a:rPr lang="ru-RU" sz="28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8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8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8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8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8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2800" b="1" spc="1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Утвержденный   бюджет Зазерского  сельского поселения Тацинского района</a:t>
            </a: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2018 год и на плановый период </a:t>
            </a: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2019 и 2020 годов</a:t>
            </a:r>
          </a:p>
          <a:p>
            <a:pPr algn="ctr" eaLnBrk="1" hangingPunct="1"/>
            <a:endParaRPr lang="ru-RU" sz="33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36912"/>
            <a:ext cx="71615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~ </a:t>
            </a: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~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14480" y="214290"/>
            <a:ext cx="7033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Схема 29"/>
          <p:cNvGraphicFramePr/>
          <p:nvPr/>
        </p:nvGraphicFramePr>
        <p:xfrm>
          <a:off x="107504" y="1745432"/>
          <a:ext cx="90364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92696"/>
            <a:ext cx="9144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16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</a:rPr>
              <a:t>Меры, принимаемые для обеспечения сбалансированности бюджета Зазерского сельского поселения Тацинского  района </a:t>
            </a:r>
            <a:endParaRPr lang="ru-RU" sz="216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2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бюджета Зазерского  сельского поселения Тацинского  района на 2018-2020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71604" y="214290"/>
            <a:ext cx="7176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07506" y="1988841"/>
          <a:ext cx="8856981" cy="4101441"/>
        </p:xfrm>
        <a:graphic>
          <a:graphicData uri="http://schemas.openxmlformats.org/drawingml/2006/table">
            <a:tbl>
              <a:tblPr/>
              <a:tblGrid>
                <a:gridCol w="2390362"/>
                <a:gridCol w="2057561"/>
                <a:gridCol w="2155540"/>
                <a:gridCol w="2253518"/>
              </a:tblGrid>
              <a:tr h="992790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Показатель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 на 2018 год</a:t>
                      </a:r>
                      <a:endParaRPr kumimoji="0" lang="ru-RU" sz="16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2019 год</a:t>
                      </a:r>
                      <a:endParaRPr kumimoji="0" lang="ru-RU" sz="16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2020 год</a:t>
                      </a:r>
                      <a:endParaRPr kumimoji="0" lang="ru-RU" sz="1600" b="1" kern="1200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Доходы, всего</a:t>
                      </a:r>
                      <a:endParaRPr lang="ru-RU" sz="1800" dirty="0">
                        <a:solidFill>
                          <a:srgbClr val="00B05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6022,8</a:t>
                      </a:r>
                      <a:endParaRPr kumimoji="0" lang="ru-RU" sz="18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4654,2</a:t>
                      </a:r>
                      <a:endParaRPr kumimoji="0" lang="ru-RU" sz="18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4603,5</a:t>
                      </a:r>
                      <a:endParaRPr kumimoji="0" lang="ru-RU" sz="18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7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Безвозмездные поступления из областного 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2577,4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1178,1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1092,8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2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Расходы, всего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5722,8</a:t>
                      </a:r>
                      <a:endParaRPr kumimoji="0" lang="ru-RU" sz="1800" b="1" kern="12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6158,2</a:t>
                      </a:r>
                      <a:endParaRPr kumimoji="0" lang="ru-RU" sz="18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6364,2</a:t>
                      </a:r>
                      <a:endParaRPr kumimoji="0" lang="ru-RU" sz="1800" b="1" kern="12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Дефицит, Профицит</a:t>
                      </a:r>
                      <a:endParaRPr lang="ru-RU" sz="18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1760,7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524328" y="1628800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Зазерского сельского поселения Тацинского  района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2018 год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14414" y="142852"/>
            <a:ext cx="7678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571472" y="1714488"/>
          <a:ext cx="3857652" cy="51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4929190" y="1785926"/>
          <a:ext cx="3963290" cy="4955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Доходы бюджета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6022,8</a:t>
            </a:r>
            <a:endParaRPr lang="ru-RU" sz="1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5722,8</a:t>
            </a:r>
            <a:endParaRPr lang="ru-RU" sz="1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/>
        </p:nvGraphicFramePr>
        <p:xfrm>
          <a:off x="323528" y="620688"/>
          <a:ext cx="820891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543800" y="1484784"/>
            <a:ext cx="160020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рублей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5" name="TextBox 14"/>
          <p:cNvSpPr txBox="1">
            <a:spLocks noChangeArrowheads="1"/>
          </p:cNvSpPr>
          <p:nvPr/>
        </p:nvSpPr>
        <p:spPr bwMode="auto">
          <a:xfrm rot="20389409">
            <a:off x="2475056" y="2276024"/>
            <a:ext cx="2453056" cy="3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77,3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7" name="TextBox 16"/>
          <p:cNvSpPr txBox="1">
            <a:spLocks noChangeArrowheads="1"/>
          </p:cNvSpPr>
          <p:nvPr/>
        </p:nvSpPr>
        <p:spPr bwMode="auto">
          <a:xfrm>
            <a:off x="4355976" y="4149080"/>
            <a:ext cx="12223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8,6 %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8" name="TextBox 17"/>
          <p:cNvSpPr txBox="1">
            <a:spLocks noChangeArrowheads="1"/>
          </p:cNvSpPr>
          <p:nvPr/>
        </p:nvSpPr>
        <p:spPr bwMode="auto">
          <a:xfrm>
            <a:off x="3357554" y="4786322"/>
            <a:ext cx="714380" cy="50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0,8 %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9" name="TextBox 18"/>
          <p:cNvSpPr txBox="1">
            <a:spLocks noChangeArrowheads="1"/>
          </p:cNvSpPr>
          <p:nvPr/>
        </p:nvSpPr>
        <p:spPr bwMode="auto">
          <a:xfrm>
            <a:off x="3143240" y="4143380"/>
            <a:ext cx="1140728" cy="3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1,5 %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90" name="TextBox 19"/>
          <p:cNvSpPr txBox="1">
            <a:spLocks noChangeArrowheads="1"/>
          </p:cNvSpPr>
          <p:nvPr/>
        </p:nvSpPr>
        <p:spPr bwMode="auto">
          <a:xfrm>
            <a:off x="3131840" y="3789040"/>
            <a:ext cx="10271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11,6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642918"/>
            <a:ext cx="9144000" cy="78581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БЮДЖЕТА З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азерского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 СЕЛЬСКОГО ПОСЕЛЕНИЯ  района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В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2018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ГОДУ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100" y="0"/>
            <a:ext cx="8143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1" name="TextBox 37"/>
          <p:cNvSpPr txBox="1">
            <a:spLocks noChangeArrowheads="1"/>
          </p:cNvSpPr>
          <p:nvPr/>
        </p:nvSpPr>
        <p:spPr bwMode="auto">
          <a:xfrm>
            <a:off x="467544" y="6001543"/>
            <a:ext cx="37079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Единый сельскохозяйственный налог – 297,3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179512" y="5445227"/>
            <a:ext cx="8424936" cy="784575"/>
            <a:chOff x="395536" y="5013174"/>
            <a:chExt cx="8236034" cy="827770"/>
          </a:xfrm>
        </p:grpSpPr>
        <p:grpSp>
          <p:nvGrpSpPr>
            <p:cNvPr id="5" name="Группа 42"/>
            <p:cNvGrpSpPr>
              <a:grpSpLocks/>
            </p:cNvGrpSpPr>
            <p:nvPr/>
          </p:nvGrpSpPr>
          <p:grpSpPr bwMode="auto">
            <a:xfrm>
              <a:off x="395536" y="5013176"/>
              <a:ext cx="4055497" cy="324722"/>
              <a:chOff x="395536" y="5013176"/>
              <a:chExt cx="4055497" cy="324722"/>
            </a:xfrm>
          </p:grpSpPr>
          <p:pic>
            <p:nvPicPr>
              <p:cNvPr id="3" name="Picture 2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5536" y="508518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15" name="TextBox 31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3767465" cy="324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prstClr val="black"/>
                    </a:solidFill>
                    <a:cs typeface="Arial" charset="0"/>
                  </a:rPr>
                  <a:t>Налог на доходы физических лиц –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401,3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0511" name="TextBox 34"/>
            <p:cNvSpPr txBox="1">
              <a:spLocks noChangeArrowheads="1"/>
            </p:cNvSpPr>
            <p:nvPr/>
          </p:nvSpPr>
          <p:spPr bwMode="auto">
            <a:xfrm>
              <a:off x="683568" y="5313085"/>
              <a:ext cx="2466929" cy="32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Земельный налог </a:t>
              </a:r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– 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2663,5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9" name="Группа 39"/>
            <p:cNvGrpSpPr>
              <a:grpSpLocks/>
            </p:cNvGrpSpPr>
            <p:nvPr/>
          </p:nvGrpSpPr>
          <p:grpSpPr bwMode="auto">
            <a:xfrm>
              <a:off x="5111897" y="5089146"/>
              <a:ext cx="3519673" cy="552636"/>
              <a:chOff x="5255913" y="4729108"/>
              <a:chExt cx="3519673" cy="552636"/>
            </a:xfrm>
          </p:grpSpPr>
          <p:pic>
            <p:nvPicPr>
              <p:cNvPr id="19484" name="Picture 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55913" y="4729108"/>
                <a:ext cx="155094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09" name="TextBox 35"/>
              <p:cNvSpPr txBox="1">
                <a:spLocks noChangeArrowheads="1"/>
              </p:cNvSpPr>
              <p:nvPr/>
            </p:nvSpPr>
            <p:spPr bwMode="auto">
              <a:xfrm>
                <a:off x="5550211" y="4957022"/>
                <a:ext cx="3225375" cy="324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Налог на имущество -51,3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1" name="Группа 38"/>
            <p:cNvGrpSpPr>
              <a:grpSpLocks/>
            </p:cNvGrpSpPr>
            <p:nvPr/>
          </p:nvGrpSpPr>
          <p:grpSpPr bwMode="auto">
            <a:xfrm>
              <a:off x="5111897" y="5013174"/>
              <a:ext cx="3308491" cy="523874"/>
              <a:chOff x="5255913" y="5733254"/>
              <a:chExt cx="3308491" cy="523874"/>
            </a:xfrm>
          </p:grpSpPr>
          <p:pic>
            <p:nvPicPr>
              <p:cNvPr id="19483" name="Picture 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55913" y="6113112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03" name="TextBox 37"/>
              <p:cNvSpPr txBox="1">
                <a:spLocks noChangeArrowheads="1"/>
              </p:cNvSpPr>
              <p:nvPr/>
            </p:nvSpPr>
            <p:spPr bwMode="auto">
              <a:xfrm>
                <a:off x="5550211" y="5733254"/>
                <a:ext cx="3014193" cy="324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Неналоговые доходы – 26,8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pic>
          <p:nvPicPr>
            <p:cNvPr id="19487" name="Picture 3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536" y="5696928"/>
              <a:ext cx="144016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805264"/>
            <a:ext cx="146159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r="3904"/>
          <a:stretch>
            <a:fillRect/>
          </a:stretch>
        </p:blipFill>
        <p:spPr bwMode="auto">
          <a:xfrm>
            <a:off x="0" y="1504950"/>
            <a:ext cx="9144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tabLst>
                <a:tab pos="5581650" algn="l"/>
              </a:tabLst>
              <a:defRPr/>
            </a:pPr>
            <a:r>
              <a:rPr lang="ru-RU" sz="216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Динамика поступлений налога на доходы</a:t>
            </a:r>
            <a:br>
              <a:rPr lang="ru-RU" sz="216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</a:br>
            <a:r>
              <a:rPr lang="ru-RU" sz="216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физических лиц в бюджет </a:t>
            </a:r>
            <a:r>
              <a:rPr lang="ru-RU" sz="216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  <a:t>Зазерского </a:t>
            </a:r>
            <a:r>
              <a:rPr lang="ru-RU" sz="216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СЕЛЬСКОГО ПОСЕЛЕНИЯ </a:t>
            </a:r>
            <a:r>
              <a:rPr lang="ru-RU" sz="216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  <a:t>Тацинского </a:t>
            </a:r>
            <a:r>
              <a:rPr lang="ru-RU" sz="216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 района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214290"/>
            <a:ext cx="8107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 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11"/>
          <p:cNvGraphicFramePr>
            <a:graphicFrameLocks/>
          </p:cNvGraphicFramePr>
          <p:nvPr/>
        </p:nvGraphicFramePr>
        <p:xfrm>
          <a:off x="2555776" y="2214554"/>
          <a:ext cx="6588224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5" name="Прямоугольник 11"/>
          <p:cNvSpPr>
            <a:spLocks noChangeArrowheads="1"/>
          </p:cNvSpPr>
          <p:nvPr/>
        </p:nvSpPr>
        <p:spPr bwMode="auto">
          <a:xfrm>
            <a:off x="7740352" y="1484784"/>
            <a:ext cx="1403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</a:t>
            </a:r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рублей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1484784"/>
            <a:ext cx="406794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1" y="1556792"/>
          <a:ext cx="5400599" cy="32560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8375"/>
                <a:gridCol w="997408"/>
                <a:gridCol w="997408"/>
                <a:gridCol w="997408"/>
              </a:tblGrid>
              <a:tr h="37204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3886,7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3909,7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4028,5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75,8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76,6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79,4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10,0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10,1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10,5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718,1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1011,8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1075,8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1032,0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1150,0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1170,0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20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муниципального долга 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0,2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0,0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1"/>
                          </a:solidFill>
                        </a:rPr>
                        <a:t>0,0</a:t>
                      </a:r>
                      <a:endParaRPr lang="ru-RU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2976" y="214290"/>
            <a:ext cx="7605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92697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расходов по разделам бюджетной классификации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96336" y="1340768"/>
            <a:ext cx="13681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</a:rPr>
              <a:t>тыс. </a:t>
            </a:r>
            <a:r>
              <a:rPr lang="ru-RU" sz="1300" b="1" dirty="0">
                <a:solidFill>
                  <a:prstClr val="black"/>
                </a:solidFill>
              </a:rPr>
              <a:t>рублей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004048" y="1844824"/>
          <a:ext cx="453650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/>
              <a:t>Расходы на обеспечение деятельности аппарата управления в 2018 году составят </a:t>
            </a:r>
            <a:br>
              <a:rPr lang="ru-RU" sz="2600" b="1" dirty="0" smtClean="0"/>
            </a:b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3805,8тыс. рублей или 66,5 % общего объема расходов бюджета Зазерского  сельского поселения Тацинского  района</a:t>
            </a:r>
            <a:endParaRPr lang="ru-RU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348880"/>
            <a:ext cx="6012160" cy="391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55588" algn="ctr">
              <a:spcBef>
                <a:spcPts val="300"/>
              </a:spcBef>
              <a:buClr>
                <a:srgbClr val="9BBB59"/>
              </a:buClr>
            </a:pPr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  <a:latin typeface="Georgia (Основной текст)"/>
                <a:cs typeface="+mn-cs"/>
              </a:rPr>
              <a:t>Ограничения:</a:t>
            </a: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b="1" dirty="0" smtClean="0">
                <a:solidFill>
                  <a:schemeClr val="bg1"/>
                </a:solidFill>
                <a:latin typeface="+mn-lt"/>
                <a:cs typeface="+mn-cs"/>
              </a:rPr>
              <a:t>Норматив</a:t>
            </a:r>
            <a:r>
              <a:rPr lang="ru-RU" dirty="0" smtClean="0">
                <a:solidFill>
                  <a:schemeClr val="bg1"/>
                </a:solidFill>
                <a:latin typeface="+mn-lt"/>
                <a:cs typeface="+mn-cs"/>
              </a:rPr>
              <a:t> на содержание органов местного самоуправления (ежегодно устанавливается на основе постановления Правительства Ростовской области от 30.12.2016 № 933);</a:t>
            </a: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b="1" dirty="0" smtClean="0">
                <a:solidFill>
                  <a:schemeClr val="bg1"/>
                </a:solidFill>
                <a:latin typeface="+mn-lt"/>
                <a:cs typeface="+mn-cs"/>
              </a:rPr>
              <a:t>Нормирование</a:t>
            </a:r>
            <a:r>
              <a:rPr lang="ru-RU" dirty="0" smtClean="0">
                <a:solidFill>
                  <a:schemeClr val="bg1"/>
                </a:solidFill>
                <a:latin typeface="+mn-lt"/>
                <a:cs typeface="+mn-cs"/>
              </a:rPr>
              <a:t> в сфере закупок для обеспечения государственных нужд (в соответствии с ч. 3 ст. 19 Федерального закона  от 05.04.2013 № 44-ФЗ);</a:t>
            </a: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Соглашение </a:t>
            </a:r>
            <a:r>
              <a:rPr lang="ru-RU" dirty="0" smtClean="0">
                <a:solidFill>
                  <a:schemeClr val="bg1"/>
                </a:solidFill>
                <a:latin typeface="+mn-lt"/>
              </a:rPr>
              <a:t>о предоставлении дотации на выравнивание бюджетной обеспеченности поселений из областного бюджета бюджету Зазерского  сельского поселения Тацинского  района от 07.06.2017 № 38/4д.</a:t>
            </a:r>
            <a:endParaRPr lang="ru-RU" dirty="0" smtClean="0">
              <a:solidFill>
                <a:schemeClr val="bg1"/>
              </a:solidFill>
              <a:latin typeface="Georgia"/>
              <a:cs typeface="+mn-cs"/>
            </a:endParaRPr>
          </a:p>
        </p:txBody>
      </p:sp>
      <p:pic>
        <p:nvPicPr>
          <p:cNvPr id="5126" name="Picture 6" descr="Результаты поиска изображений по запросу &quot;офисный сотрудник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501008"/>
            <a:ext cx="2835399" cy="2016224"/>
          </a:xfrm>
          <a:prstGeom prst="rect">
            <a:avLst/>
          </a:prstGeom>
          <a:noFill/>
        </p:spPr>
      </p:pic>
      <p:sp>
        <p:nvSpPr>
          <p:cNvPr id="5128" name="AutoShape 8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57224" y="214290"/>
            <a:ext cx="789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0" name="Picture 14" descr="http://www.sochi-express.ru/th.php?url=/16/ed9e/e660/3008@1769@ed9ee6608d37aa9b7cb70017e3efb48c-MWJmOTM4YmU5ZQ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9512" y="1268760"/>
            <a:ext cx="8712968" cy="545589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424936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Структура расходов бюджета Зазерского  сельского поселения</a:t>
            </a:r>
            <a:br>
              <a:rPr lang="ru-RU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ru-RU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Тацинского  района на социальную политику</a:t>
            </a:r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51520" y="1484784"/>
          <a:ext cx="87849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85852" y="0"/>
            <a:ext cx="7534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828600" y="1124744"/>
          <a:ext cx="957706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043608" y="1484784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</a:rPr>
              <a:t>5722,8</a:t>
            </a:r>
          </a:p>
          <a:p>
            <a:pPr algn="ctr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</a:rPr>
              <a:t>тыс. рублей</a:t>
            </a:r>
            <a:endParaRPr lang="ru-RU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31840" y="1412776"/>
            <a:ext cx="15841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50" b="1" i="1" dirty="0" smtClean="0">
                <a:solidFill>
                  <a:schemeClr val="accent1">
                    <a:lumMod val="50000"/>
                  </a:schemeClr>
                </a:solidFill>
              </a:rPr>
              <a:t>6158,2</a:t>
            </a:r>
          </a:p>
          <a:p>
            <a:pPr algn="ctr"/>
            <a:r>
              <a:rPr lang="ru-RU" sz="1250" b="1" i="1" dirty="0" smtClean="0">
                <a:solidFill>
                  <a:schemeClr val="accent1">
                    <a:lumMod val="50000"/>
                  </a:schemeClr>
                </a:solidFill>
              </a:rPr>
              <a:t>тыс. рублей</a:t>
            </a:r>
            <a:endParaRPr lang="ru-RU" sz="125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20072" y="1772816"/>
            <a:ext cx="12961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50" b="1" i="1" dirty="0" smtClean="0">
                <a:solidFill>
                  <a:schemeClr val="accent1">
                    <a:lumMod val="50000"/>
                  </a:schemeClr>
                </a:solidFill>
              </a:rPr>
              <a:t>6364,2</a:t>
            </a:r>
          </a:p>
          <a:p>
            <a:pPr algn="ctr"/>
            <a:r>
              <a:rPr lang="ru-RU" sz="1250" b="1" i="1" dirty="0" smtClean="0">
                <a:solidFill>
                  <a:schemeClr val="accent1">
                    <a:lumMod val="50000"/>
                  </a:schemeClr>
                </a:solidFill>
              </a:rPr>
              <a:t>тыс. рублей</a:t>
            </a:r>
            <a:endParaRPr lang="ru-RU" sz="125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5877272"/>
            <a:ext cx="1008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</a:rPr>
              <a:t>2020 год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5877272"/>
            <a:ext cx="1008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</a:rPr>
              <a:t>2019 год</a:t>
            </a:r>
            <a:endParaRPr lang="ru-RU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5616" y="5877272"/>
            <a:ext cx="1008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</a:rPr>
              <a:t>2018 год</a:t>
            </a:r>
            <a:endParaRPr lang="ru-RU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5140" y="1357298"/>
            <a:ext cx="2177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– 10,0 тыс. рублей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– 10,1 тыс. рублей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– 10,5 тыс. рублей</a:t>
            </a: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3071810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2018 – 75,8 тыс. рублей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2019 – 76,6тыс. рублей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2020 – 79,4 тыс. рублей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8264" y="3717032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2018 – 1032,0 тыс. рублей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2019 – 1150,0 тыс. рублей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2020  -- 1170,0тыс. рублей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52928" cy="792088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Объемы межбюджетных трансфертов бюджету Зазерского  сельского поселения  Тацинского  района на 2018-2020 годы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ru-RU" sz="2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467544" y="1628800"/>
          <a:ext cx="8208912" cy="367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4112"/>
                <a:gridCol w="1738358"/>
                <a:gridCol w="1834934"/>
                <a:gridCol w="1931508"/>
              </a:tblGrid>
              <a:tr h="4771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 показателей</a:t>
                      </a:r>
                      <a:endParaRPr kumimoji="0" lang="ru-RU" sz="18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 год </a:t>
                      </a: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(Утвержденный бюджет 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2019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(Утвержденный бюджет 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2020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(Утвержденный бюджет 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01175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2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22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2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2577,4</a:t>
                      </a:r>
                      <a:endParaRPr lang="ru-RU" sz="22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1178,1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1092,8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117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  <a:endParaRPr lang="ru-RU" sz="18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22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22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22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25107">
                <a:tc>
                  <a:txBody>
                    <a:bodyPr/>
                    <a:lstStyle/>
                    <a:p>
                      <a:pPr marL="108000" algn="l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 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2000" b="0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2446,4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1039,9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935,9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25107">
                <a:tc>
                  <a:txBody>
                    <a:bodyPr/>
                    <a:lstStyle/>
                    <a:p>
                      <a:pPr marL="108000" algn="l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2000" b="0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76,8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79,6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133620">
                <a:tc>
                  <a:txBody>
                    <a:bodyPr/>
                    <a:lstStyle/>
                    <a:p>
                      <a:pPr marL="108000" algn="l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и иные  межбюджетные трансферты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2000" b="0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55,0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61,4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0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77,3</a:t>
                      </a:r>
                      <a:endParaRPr lang="ru-RU" sz="20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14414" y="1"/>
            <a:ext cx="7534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7775848" y="1052736"/>
            <a:ext cx="1368152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Arial" pitchFamily="34" charset="0"/>
              </a:rPr>
              <a:t>тыс.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6453336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Мои документы\Для слайдов\remont-metinv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157192"/>
            <a:ext cx="216024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ои документы\Для слайдов\док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ои документы\Для слайдов\инв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ои документы\Для слайдов\сельхозт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229200"/>
            <a:ext cx="201622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1538" y="214290"/>
            <a:ext cx="7748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39552" y="476672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imes New Roman" pitchFamily="18" charset="0"/>
              </a:rPr>
              <a:t>Структура межбюджетных трансфертов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imes New Roman" pitchFamily="18" charset="0"/>
              </a:rPr>
              <a:t>на 2018 год</a:t>
            </a:r>
            <a:endParaRPr lang="ru-RU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479704" y="5445224"/>
            <a:ext cx="2664296" cy="1224136"/>
          </a:xfrm>
          <a:prstGeom prst="ellipse">
            <a:avLst/>
          </a:prstGeom>
          <a:solidFill>
            <a:srgbClr val="9999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Иные межбюджетные трансферты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2,1 %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11560" y="5301208"/>
            <a:ext cx="2736304" cy="1440160"/>
          </a:xfrm>
          <a:prstGeom prst="ellipse">
            <a:avLst/>
          </a:prstGeom>
          <a:solidFill>
            <a:srgbClr val="00C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Дотации 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(от лат.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Dotatio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– дар)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94,9%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95536" y="1124744"/>
            <a:ext cx="2952328" cy="2160240"/>
          </a:xfrm>
          <a:prstGeom prst="ellipse">
            <a:avLst/>
          </a:prstGeom>
          <a:solidFill>
            <a:srgbClr val="CC706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(от лат. 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Subvenire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- приходить на помощь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2,9%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7744" y="3573016"/>
            <a:ext cx="43924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Межбюджетные </a:t>
            </a:r>
          </a:p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трансферты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100%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(3 направлений)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4098" name="AutoShape 2" descr="https://sevastopol.gov.ru/files/iblock/a06/company_socialcare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099" name="Picture 3" descr="D:\Мои документы\Для слайдов\ру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501008"/>
            <a:ext cx="208823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Мои документы\Для слайдов\iHND0LHY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2808312" cy="20882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</p:spPr>
      </p:pic>
      <p:grpSp>
        <p:nvGrpSpPr>
          <p:cNvPr id="2" name="Группа 24"/>
          <p:cNvGrpSpPr/>
          <p:nvPr/>
        </p:nvGrpSpPr>
        <p:grpSpPr>
          <a:xfrm rot="20936689">
            <a:off x="3042798" y="2779105"/>
            <a:ext cx="1515894" cy="720080"/>
            <a:chOff x="6833489" y="5430501"/>
            <a:chExt cx="1515894" cy="720080"/>
          </a:xfrm>
        </p:grpSpPr>
        <p:sp>
          <p:nvSpPr>
            <p:cNvPr id="20" name="Стрелка вниз 19"/>
            <p:cNvSpPr/>
            <p:nvPr/>
          </p:nvSpPr>
          <p:spPr>
            <a:xfrm rot="7780220">
              <a:off x="7194393" y="5069597"/>
              <a:ext cx="720080" cy="1441888"/>
            </a:xfrm>
            <a:prstGeom prst="downArrow">
              <a:avLst/>
            </a:prstGeom>
            <a:solidFill>
              <a:srgbClr val="99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 rot="2376570">
              <a:off x="6914375" y="5647193"/>
              <a:ext cx="14350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Georgia" pitchFamily="18" charset="0"/>
                </a:rPr>
                <a:t>2 -субвенции</a:t>
              </a:r>
              <a:endParaRPr lang="ru-RU" sz="1600" dirty="0">
                <a:latin typeface="Georgia" pitchFamily="18" charset="0"/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 rot="2121051">
            <a:off x="5294179" y="4821761"/>
            <a:ext cx="1629863" cy="655446"/>
            <a:chOff x="5318403" y="4888977"/>
            <a:chExt cx="1629863" cy="655446"/>
          </a:xfrm>
        </p:grpSpPr>
        <p:sp>
          <p:nvSpPr>
            <p:cNvPr id="26" name="Стрелка вниз 25"/>
            <p:cNvSpPr/>
            <p:nvPr/>
          </p:nvSpPr>
          <p:spPr>
            <a:xfrm rot="16200000">
              <a:off x="5836964" y="4433121"/>
              <a:ext cx="655446" cy="1567158"/>
            </a:xfrm>
            <a:prstGeom prst="down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18403" y="5013175"/>
              <a:ext cx="1592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Georgia" pitchFamily="18" charset="0"/>
                </a:rPr>
                <a:t>3- иных МБТ</a:t>
              </a:r>
              <a:endParaRPr lang="ru-RU" dirty="0">
                <a:latin typeface="Georgia" pitchFamily="18" charset="0"/>
              </a:endParaRPr>
            </a:p>
          </p:txBody>
        </p:sp>
      </p:grpSp>
      <p:grpSp>
        <p:nvGrpSpPr>
          <p:cNvPr id="4" name="Группа 29"/>
          <p:cNvGrpSpPr/>
          <p:nvPr/>
        </p:nvGrpSpPr>
        <p:grpSpPr>
          <a:xfrm>
            <a:off x="3181406" y="5085184"/>
            <a:ext cx="1314784" cy="701809"/>
            <a:chOff x="3282400" y="5023152"/>
            <a:chExt cx="1314784" cy="701809"/>
          </a:xfrm>
        </p:grpSpPr>
        <p:sp>
          <p:nvSpPr>
            <p:cNvPr id="52" name="Стрелка вправо 51"/>
            <p:cNvSpPr/>
            <p:nvPr/>
          </p:nvSpPr>
          <p:spPr>
            <a:xfrm rot="8569349" flipV="1">
              <a:off x="3305381" y="5023152"/>
              <a:ext cx="1238364" cy="701809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9369349">
              <a:off x="3282400" y="5134437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Georgia" pitchFamily="18" charset="0"/>
                </a:rPr>
                <a:t>1 -дотация</a:t>
              </a:r>
              <a:endParaRPr lang="ru-RU" dirty="0">
                <a:latin typeface="Georg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Глава Администрации Зазерского сельского поселения </a:t>
            </a:r>
            <a:endParaRPr lang="ru-RU" dirty="0"/>
          </a:p>
        </p:txBody>
      </p:sp>
      <p:pic>
        <p:nvPicPr>
          <p:cNvPr id="2050" name="Picture 2" descr="F:\P10909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142852"/>
            <a:ext cx="789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73616" cy="63226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Объем муниципальных программ в общем объеме расходов, запланированных на  реализацию муниципальных программ Зазерского сельского поселения в 2018 году</a:t>
            </a:r>
          </a:p>
        </p:txBody>
      </p:sp>
      <p:sp>
        <p:nvSpPr>
          <p:cNvPr id="14" name="Содержимое 3"/>
          <p:cNvSpPr>
            <a:spLocks noGrp="1"/>
          </p:cNvSpPr>
          <p:nvPr>
            <p:ph idx="1"/>
          </p:nvPr>
        </p:nvSpPr>
        <p:spPr>
          <a:xfrm>
            <a:off x="-785850" y="1643050"/>
            <a:ext cx="8713787" cy="512092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pSp>
        <p:nvGrpSpPr>
          <p:cNvPr id="66" name="Группа 65"/>
          <p:cNvGrpSpPr/>
          <p:nvPr/>
        </p:nvGrpSpPr>
        <p:grpSpPr>
          <a:xfrm>
            <a:off x="5143504" y="3214686"/>
            <a:ext cx="1800200" cy="1512168"/>
            <a:chOff x="7092280" y="2420888"/>
            <a:chExt cx="1800200" cy="102411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092280" y="2420888"/>
              <a:ext cx="1800200" cy="1024114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Обеспечение общественного порядка и </a:t>
              </a:r>
              <a:r>
                <a:rPr lang="ru-RU" sz="11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противодействие преступности</a:t>
              </a:r>
            </a:p>
            <a:p>
              <a:pPr algn="ctr">
                <a:defRPr/>
              </a:pPr>
              <a:r>
                <a:rPr lang="ru-RU" sz="1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3,0 </a:t>
              </a:r>
              <a:r>
                <a:rPr lang="ru-RU" sz="11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04448" y="2852936"/>
              <a:ext cx="288032" cy="5040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Группа 61"/>
          <p:cNvGrpSpPr/>
          <p:nvPr/>
        </p:nvGrpSpPr>
        <p:grpSpPr>
          <a:xfrm>
            <a:off x="1928794" y="4714884"/>
            <a:ext cx="2088232" cy="1152128"/>
            <a:chOff x="3059832" y="4725144"/>
            <a:chExt cx="2088232" cy="102411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059832" y="4725144"/>
              <a:ext cx="2088232" cy="1024114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Развитие </a:t>
              </a: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культуры </a:t>
              </a:r>
              <a:endPara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1032,0</a:t>
              </a:r>
            </a:p>
            <a:p>
              <a:pPr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B7DBF1"/>
                </a:clrFrom>
                <a:clrTo>
                  <a:srgbClr val="B7DB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5229200"/>
              <a:ext cx="53782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060848"/>
            <a:ext cx="936104" cy="40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" name="Группа 63"/>
          <p:cNvGrpSpPr/>
          <p:nvPr/>
        </p:nvGrpSpPr>
        <p:grpSpPr>
          <a:xfrm>
            <a:off x="2786050" y="1428736"/>
            <a:ext cx="1872208" cy="2071702"/>
            <a:chOff x="5148064" y="2924944"/>
            <a:chExt cx="1872208" cy="2071702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148064" y="2924944"/>
              <a:ext cx="1857388" cy="2071702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Защита населения и территории от чрезвычайных </a:t>
              </a: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ситуаций </a:t>
              </a:r>
            </a:p>
            <a:p>
              <a:pPr algn="ctr"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7,0</a:t>
              </a:r>
            </a:p>
            <a:p>
              <a:pPr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4208" y="3573016"/>
              <a:ext cx="57606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Группа 64"/>
          <p:cNvGrpSpPr/>
          <p:nvPr/>
        </p:nvGrpSpPr>
        <p:grpSpPr>
          <a:xfrm>
            <a:off x="5857884" y="1357298"/>
            <a:ext cx="1857388" cy="1571636"/>
            <a:chOff x="7092280" y="1412776"/>
            <a:chExt cx="1800200" cy="10401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092280" y="1412776"/>
              <a:ext cx="1800200" cy="1040116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Благоустройство» </a:t>
              </a:r>
            </a:p>
            <a:p>
              <a:pPr algn="ctr"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718,1</a:t>
              </a:r>
            </a:p>
            <a:p>
              <a:pPr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3C659E"/>
                </a:clrFrom>
                <a:clrTo>
                  <a:srgbClr val="3C659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00392" y="2132856"/>
              <a:ext cx="685088" cy="308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27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10000"/>
          </a:blip>
          <a:stretch>
            <a:fillRect/>
          </a:stretch>
        </p:blipFill>
        <p:spPr>
          <a:xfrm>
            <a:off x="0" y="1700808"/>
            <a:ext cx="9144000" cy="46805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82000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/>
                <a:cs typeface="Arial" pitchFamily="34" charset="0"/>
              </a:rPr>
              <a:t>Структура муниципального долга </a:t>
            </a:r>
            <a:b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/>
                <a:cs typeface="Arial" pitchFamily="34" charset="0"/>
              </a:rPr>
            </a:b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/>
                <a:cs typeface="Arial" pitchFamily="34" charset="0"/>
              </a:rPr>
              <a:t>Зазерского сельского поселения на 2018-2020 годы</a:t>
            </a:r>
            <a:r>
              <a:rPr lang="ru-RU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/>
                <a:cs typeface="Arial" pitchFamily="34" charset="0"/>
              </a:rPr>
              <a:t/>
            </a:r>
            <a:br>
              <a:rPr lang="ru-RU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/>
                <a:cs typeface="Arial" pitchFamily="34" charset="0"/>
              </a:rPr>
            </a:br>
            <a:r>
              <a:rPr lang="ru-RU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/>
                <a:cs typeface="Arial" pitchFamily="34" charset="0"/>
              </a:rPr>
              <a:t>                                                                         </a:t>
            </a:r>
            <a:r>
              <a:rPr lang="ru-RU" sz="16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/>
                <a:cs typeface="Arial" pitchFamily="34" charset="0"/>
              </a:rPr>
              <a:t>(тыс. рублей)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B140C-AFBD-4E60-A7B9-6BAF586F08E8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2348880"/>
          <a:ext cx="8424936" cy="2911436"/>
        </p:xfrm>
        <a:graphic>
          <a:graphicData uri="http://schemas.openxmlformats.org/drawingml/2006/table">
            <a:tbl>
              <a:tblPr/>
              <a:tblGrid>
                <a:gridCol w="3547341"/>
                <a:gridCol w="1773671"/>
                <a:gridCol w="1551962"/>
                <a:gridCol w="1551962"/>
              </a:tblGrid>
              <a:tr h="607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Сумма долга</a:t>
                      </a:r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вида долгового обязательства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1800" b="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01.01.2019</a:t>
                      </a:r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</a:t>
                      </a:r>
                      <a:r>
                        <a:rPr lang="ru-RU" sz="1800" b="0" i="1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01.01.2020</a:t>
                      </a:r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1800" b="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01.01.2021</a:t>
                      </a:r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</a:t>
                      </a:r>
                      <a:r>
                        <a:rPr lang="ru-RU" sz="2000" b="1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долг, 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300,0</a:t>
                      </a:r>
                      <a:endParaRPr lang="ru-RU" sz="1800" b="1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800" b="1" i="1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,0</a:t>
                      </a:r>
                      <a:endParaRPr lang="ru-RU" sz="1800" b="1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800" b="1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1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 Бюджетные кредиты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300,0</a:t>
                      </a:r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800" b="0" i="1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,0</a:t>
                      </a:r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800" b="0" i="1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85852" y="0"/>
            <a:ext cx="7534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t="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здание с подсветко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7620000" cy="595158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796136" y="260648"/>
            <a:ext cx="29523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827584" y="3645024"/>
          <a:ext cx="8136904" cy="292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Администрация </a:t>
            </a:r>
            <a:endParaRPr lang="ru-RU" dirty="0"/>
          </a:p>
        </p:txBody>
      </p:sp>
      <p:sp>
        <p:nvSpPr>
          <p:cNvPr id="5" name="Текст 2"/>
          <p:cNvSpPr>
            <a:spLocks noGrp="1"/>
          </p:cNvSpPr>
          <p:nvPr>
            <p:ph idx="1"/>
          </p:nvPr>
        </p:nvSpPr>
        <p:spPr>
          <a:xfrm>
            <a:off x="285720" y="1571612"/>
            <a:ext cx="8229600" cy="4709160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6" name="Содержимое 4" descr="SAM_038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20" y="1178224"/>
            <a:ext cx="8504651" cy="54654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Депутаты Зазерского сельского поселения </a:t>
            </a:r>
            <a:endParaRPr lang="ru-RU" dirty="0"/>
          </a:p>
        </p:txBody>
      </p:sp>
      <p:pic>
        <p:nvPicPr>
          <p:cNvPr id="1026" name="Picture 2" descr="F:\P10909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357298"/>
            <a:ext cx="8429683" cy="550070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х.Зазерский </a:t>
            </a:r>
            <a:endParaRPr lang="ru-RU" dirty="0"/>
          </a:p>
        </p:txBody>
      </p:sp>
      <p:pic>
        <p:nvPicPr>
          <p:cNvPr id="4098" name="Picture 2" descr="C:\Users\user\Desktop\Мои документы\Фото\P100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285860"/>
            <a:ext cx="8715436" cy="542928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Утверждение бюджета Собранием Депутатов Зазерского сельского поселения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3074" name="Picture 2" descr="F:\2018\P10909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600200"/>
            <a:ext cx="8501122" cy="5114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3284984"/>
            <a:ext cx="4752528" cy="3901827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3143240" y="260648"/>
            <a:ext cx="5749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2" y="692696"/>
            <a:ext cx="2232248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Прогноз социально-экономического развития Зазерского сельского поселения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2018-2020 годы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692696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бюджетной и налоговой политики Зазерского сельского поселения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2018-2020 годы 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06.102017 № 103.1)</a:t>
            </a: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3717032"/>
            <a:ext cx="2088232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Зазерского  сельского поселения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(изменения в них)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3717032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2018 год и на плановый период 2019 и 2020 годов»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79512" y="3068960"/>
            <a:ext cx="8964488" cy="144016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 бюджета Зазерского сельского поселения Тацинского  района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2018 год и на плановый период 2019 и 2020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составления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Зазерского сельского поселения Тацинского  района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2018 год и на плановый период 2019 и 2020 годов</a:t>
            </a:r>
            <a:endParaRPr lang="ru-RU" sz="2200" b="1" dirty="0">
              <a:solidFill>
                <a:srgbClr val="0070C0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700808"/>
            <a:ext cx="8172400" cy="1224136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740352" y="1628800"/>
            <a:ext cx="1152128" cy="1152128"/>
            <a:chOff x="2016" y="1920"/>
            <a:chExt cx="1680" cy="1680"/>
          </a:xfrm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0" y="2780928"/>
            <a:ext cx="7380312" cy="936104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236296" y="2708920"/>
            <a:ext cx="1152128" cy="1080120"/>
            <a:chOff x="2016" y="1920"/>
            <a:chExt cx="1680" cy="1680"/>
          </a:xfrm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539552" y="2852936"/>
            <a:ext cx="64807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составе основных характеристик бюджета не предусматриваются условно-утверждаемые расходы 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-108520" y="3573016"/>
            <a:ext cx="7704856" cy="1152128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876256" y="3573016"/>
            <a:ext cx="1152128" cy="1152129"/>
            <a:chOff x="2016" y="1920"/>
            <a:chExt cx="1680" cy="1680"/>
          </a:xfrm>
        </p:grpSpPr>
        <p:sp>
          <p:nvSpPr>
            <p:cNvPr id="41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395536" y="3501008"/>
            <a:ext cx="705678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Параметры планового периода в ведомственной структуре </a:t>
            </a:r>
          </a:p>
          <a:p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расходов сформированы в виде абсолютных величин </a:t>
            </a:r>
            <a:b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(без увеличения или уменьшения утверждённых параметров трёхлетнего бюджета)</a:t>
            </a:r>
          </a:p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2910" y="142852"/>
            <a:ext cx="810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Зазерское  сельское поселение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4869160"/>
            <a:ext cx="8316416" cy="1080120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812360" y="4797153"/>
            <a:ext cx="1152128" cy="1152128"/>
            <a:chOff x="2016" y="1920"/>
            <a:chExt cx="1680" cy="1680"/>
          </a:xfrm>
        </p:grpSpPr>
        <p:sp>
          <p:nvSpPr>
            <p:cNvPr id="52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C80">
                    <a:tint val="66000"/>
                    <a:satMod val="160000"/>
                  </a:srgbClr>
                </a:gs>
                <a:gs pos="50000">
                  <a:srgbClr val="FF7C80">
                    <a:tint val="44500"/>
                    <a:satMod val="160000"/>
                  </a:srgbClr>
                </a:gs>
                <a:gs pos="100000">
                  <a:srgbClr val="FF7C8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95536" y="4869160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Оптимизирован формат и состав приложений к бюджету , утверждающих бюджетные ассигнования. Предусмотрено их формирование не раздельно в отношении показателей очередного финансового года и показателей планового периода, а в качестве единого приложения на три года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700808"/>
            <a:ext cx="69847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Приостановлена норма о необходимости принятия решений о внесении изменений в законодательство о налогах и сборах, приводящих к изменению доходов бюджета, до внесения  решения о бюджете в представительный орган   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467544" y="6093296"/>
            <a:ext cx="7776864" cy="504056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Реестр расходных обязательств не представляется на бумажном носителе</a:t>
            </a:r>
          </a:p>
          <a:p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(размещается на сайте Администрации Зазерского сельского поселения)</a:t>
            </a:r>
            <a:endParaRPr lang="en-US" sz="1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12"/>
          <p:cNvGrpSpPr>
            <a:grpSpLocks/>
          </p:cNvGrpSpPr>
          <p:nvPr/>
        </p:nvGrpSpPr>
        <p:grpSpPr bwMode="auto">
          <a:xfrm>
            <a:off x="8351912" y="5949280"/>
            <a:ext cx="792088" cy="764704"/>
            <a:chOff x="2016" y="1920"/>
            <a:chExt cx="1680" cy="1680"/>
          </a:xfrm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4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00108"/>
            <a:ext cx="9144001" cy="500066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Утвержденный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на 2018 год </a:t>
            </a:r>
            <a:b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 на плановый период 2019 и 2020 годов </a:t>
            </a:r>
            <a:b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60649"/>
            <a:ext cx="8248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Зазерское  сельское поселение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3501008"/>
          <a:ext cx="9144000" cy="29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80528" y="292494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пути реализации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1844824"/>
            <a:ext cx="316835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Наращивание темпов экономического роста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92080" y="1844824"/>
            <a:ext cx="280831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Повышение качества жизни населения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142908" y="1428736"/>
            <a:ext cx="9611451" cy="5715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приоритеты бюджетной политики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17831</TotalTime>
  <Words>1116</Words>
  <Application>Microsoft Office PowerPoint</Application>
  <PresentationFormat>Экран (4:3)</PresentationFormat>
  <Paragraphs>288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10195094</vt:lpstr>
      <vt:lpstr>Апекс</vt:lpstr>
      <vt:lpstr>Зазерское  сельское поселение   </vt:lpstr>
      <vt:lpstr>Глава Администрации Зазерского сельского поселения </vt:lpstr>
      <vt:lpstr>Администрация </vt:lpstr>
      <vt:lpstr>Депутаты Зазерского сельского поселения </vt:lpstr>
      <vt:lpstr>х.Зазерский </vt:lpstr>
      <vt:lpstr>    Утверждение бюджета Собранием Депутатов Зазерского сельского поселения </vt:lpstr>
      <vt:lpstr>Слайд 7</vt:lpstr>
      <vt:lpstr>Слайд 8</vt:lpstr>
      <vt:lpstr>Утвержденный  бюджет на 2018 год  и на плановый период 2019 и 2020 годов  </vt:lpstr>
      <vt:lpstr>Слайд 10</vt:lpstr>
      <vt:lpstr>Основные характеристики бюджета Зазерского  сельского поселения Тацинского  района на 2018-2020 годы</vt:lpstr>
      <vt:lpstr>Основные параметры бюджета Зазерского сельского поселения Тацинского  района на 2018 год</vt:lpstr>
      <vt:lpstr>Слайд 13</vt:lpstr>
      <vt:lpstr>Динамика поступлений налога на доходы физических лиц в бюджет Зазерского СЕЛЬСКОГО ПОСЕЛЕНИЯ Тацинского  района</vt:lpstr>
      <vt:lpstr>Слайд 15</vt:lpstr>
      <vt:lpstr>Расходы на обеспечение деятельности аппарата управления в 2018 году составят  3805,8тыс. рублей или 66,5 % общего объема расходов бюджета Зазерского  сельского поселения Тацинского  района</vt:lpstr>
      <vt:lpstr>Структура расходов бюджета Зазерского  сельского поселения  Тацинского  района на социальную политику</vt:lpstr>
      <vt:lpstr>Объемы межбюджетных трансфертов бюджету Зазерского  сельского поселения  Тацинского  района на 2018-2020 годы </vt:lpstr>
      <vt:lpstr>Слайд 19</vt:lpstr>
      <vt:lpstr>Объем муниципальных программ в общем объеме расходов, запланированных на  реализацию муниципальных программ Зазерского сельского поселения в 2018 году</vt:lpstr>
      <vt:lpstr>Структура муниципального долга  Зазерского сельского поселения на 2018-2020 годы                                                                          (тыс. рублей)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1850</cp:revision>
  <dcterms:created xsi:type="dcterms:W3CDTF">2011-10-21T12:19:44Z</dcterms:created>
  <dcterms:modified xsi:type="dcterms:W3CDTF">2018-07-27T11:49:43Z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