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17"/>
  </p:notesMasterIdLst>
  <p:handoutMasterIdLst>
    <p:handoutMasterId r:id="rId18"/>
  </p:handoutMasterIdLst>
  <p:sldIdLst>
    <p:sldId id="263" r:id="rId2"/>
    <p:sldId id="554" r:id="rId3"/>
    <p:sldId id="257" r:id="rId4"/>
    <p:sldId id="555" r:id="rId5"/>
    <p:sldId id="256" r:id="rId6"/>
    <p:sldId id="552" r:id="rId7"/>
    <p:sldId id="281" r:id="rId8"/>
    <p:sldId id="499" r:id="rId9"/>
    <p:sldId id="419" r:id="rId10"/>
    <p:sldId id="423" r:id="rId11"/>
    <p:sldId id="518" r:id="rId12"/>
    <p:sldId id="424" r:id="rId13"/>
    <p:sldId id="426" r:id="rId14"/>
    <p:sldId id="429" r:id="rId15"/>
    <p:sldId id="431" r:id="rId16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287A51"/>
    <a:srgbClr val="33CCFF"/>
    <a:srgbClr val="9148C8"/>
    <a:srgbClr val="009242"/>
    <a:srgbClr val="FF0066"/>
    <a:srgbClr val="FF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7" autoAdjust="0"/>
    <p:restoredTop sz="86437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38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7544230582289"/>
          <c:y val="1.8245099203536879E-2"/>
          <c:w val="0.51982963935063675"/>
          <c:h val="0.93310130292036519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содержание органов местного самоуправления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4099200591304846E-2"/>
                  <c:y val="-0.1490016434955503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3943,6тыс.руб.</a:t>
                    </a:r>
                    <a:endParaRPr lang="en-US" b="1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61,9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%)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12F-4EFA-BB13-48ED833A34C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897608732654542E-2"/>
                  <c:y val="-0.1459607936282949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3827,3тыс.руб.</a:t>
                    </a:r>
                    <a:endParaRPr lang="en-US" b="1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62,1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%)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2F-4EFA-BB13-48ED833A34C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4099200591304777E-2"/>
                  <c:y val="-0.1429204226350329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3805,8тыс.руб</a:t>
                    </a:r>
                    <a:endParaRPr lang="en-US" b="1" dirty="0" smtClean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66,15</a:t>
                    </a: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%)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12F-4EFA-BB13-48ED833A34C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2019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6155</c:v>
                </c:pt>
                <c:pt idx="1">
                  <c:v>6055.5</c:v>
                </c:pt>
                <c:pt idx="2">
                  <c:v>6013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2F-4EFA-BB13-48ED833A34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Общая сумма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320987654321052E-2"/>
                  <c:y val="-9.122549601768467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6364,2тыс.руб.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12F-4EFA-BB13-48ED833A34C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493827160494047E-2"/>
                  <c:y val="-6.081699734512325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6158,2тыс.руб.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12F-4EFA-BB13-48ED833A34C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741727328380092E-2"/>
                  <c:y val="-6.081699734512305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5722,8тыс.руб.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12F-4EFA-BB13-48ED833A34C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2019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16144.3</c:v>
                </c:pt>
                <c:pt idx="1">
                  <c:v>14080.8</c:v>
                </c:pt>
                <c:pt idx="2">
                  <c:v>17293.400000000001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12F-4EFA-BB13-48ED833A3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276232"/>
        <c:axId val="208153896"/>
        <c:axId val="0"/>
      </c:bar3DChart>
      <c:catAx>
        <c:axId val="166276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ru-RU"/>
          </a:p>
        </c:txPr>
        <c:crossAx val="208153896"/>
        <c:crosses val="autoZero"/>
        <c:auto val="1"/>
        <c:lblAlgn val="ctr"/>
        <c:lblOffset val="100"/>
        <c:noMultiLvlLbl val="0"/>
      </c:catAx>
      <c:valAx>
        <c:axId val="2081538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one"/>
        <c:crossAx val="1662762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>
                <a:solidFill>
                  <a:schemeClr val="bg1"/>
                </a:solidFill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958406240886835"/>
          <c:y val="0.39872748813350367"/>
          <c:w val="0.31509254183001784"/>
          <c:h val="0.22319742250861024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3894">
          <a:noFill/>
        </a:ln>
      </c:spPr>
    </c:sideWall>
    <c:backWall>
      <c:thickness val="0"/>
      <c:spPr>
        <a:noFill/>
        <a:ln w="23894">
          <a:noFill/>
        </a:ln>
      </c:spPr>
    </c:backWall>
    <c:plotArea>
      <c:layout>
        <c:manualLayout>
          <c:layoutTarget val="inner"/>
          <c:xMode val="edge"/>
          <c:yMode val="edge"/>
          <c:x val="6.8041298468665856E-2"/>
          <c:y val="7.1195214819630134E-2"/>
          <c:w val="0.9508845008782425"/>
          <c:h val="0.826616811273881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196-4069-815A-6036E5328BE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321428571428592E-3"/>
                  <c:y val="-1.17589435098501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5 822,2тыс.руб.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96-4069-815A-6036E5328B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6 </a:t>
                    </a:r>
                    <a:r>
                      <a:rPr lang="ru-RU" smtClean="0"/>
                      <a:t>022,8тыс.руб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4 </a:t>
                    </a:r>
                    <a:r>
                      <a:rPr lang="ru-RU" smtClean="0"/>
                      <a:t>654,2тыс.руб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4 </a:t>
                    </a:r>
                    <a:r>
                      <a:rPr lang="ru-RU" smtClean="0"/>
                      <a:t>603,5тыс.руб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86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5"/>
                <c:pt idx="1">
                  <c:v>2017   год          (факт )</c:v>
                </c:pt>
                <c:pt idx="2">
                  <c:v>2018   год          (проект)</c:v>
                </c:pt>
                <c:pt idx="3">
                  <c:v>2019   год          (проект)</c:v>
                </c:pt>
                <c:pt idx="4">
                  <c:v>2020             (проект)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5"/>
                <c:pt idx="1">
                  <c:v>5822.2</c:v>
                </c:pt>
                <c:pt idx="2">
                  <c:v>6022.8</c:v>
                </c:pt>
                <c:pt idx="3">
                  <c:v>4654.2</c:v>
                </c:pt>
                <c:pt idx="4">
                  <c:v>4603.5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96-4069-815A-6036E5328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08151544"/>
        <c:axId val="208151936"/>
        <c:axId val="166066536"/>
      </c:bar3DChart>
      <c:catAx>
        <c:axId val="20815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 i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151936"/>
        <c:crosses val="autoZero"/>
        <c:auto val="1"/>
        <c:lblAlgn val="ctr"/>
        <c:lblOffset val="100"/>
        <c:noMultiLvlLbl val="0"/>
      </c:catAx>
      <c:valAx>
        <c:axId val="208151936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0" i="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151544"/>
        <c:crosses val="autoZero"/>
        <c:crossBetween val="between"/>
      </c:valAx>
      <c:serAx>
        <c:axId val="166066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7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08151936"/>
        <c:crosses val="autoZero"/>
        <c:tickLblSkip val="2"/>
        <c:tickMarkSkip val="1"/>
      </c:serAx>
      <c:spPr>
        <a:noFill/>
        <a:ln w="25393">
          <a:noFill/>
        </a:ln>
      </c:spPr>
    </c:plotArea>
    <c:plotVisOnly val="1"/>
    <c:dispBlanksAs val="gap"/>
    <c:showDLblsOverMax val="0"/>
  </c:chart>
  <c:txPr>
    <a:bodyPr/>
    <a:lstStyle/>
    <a:p>
      <a:pPr>
        <a:defRPr sz="1668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25688682778525"/>
          <c:y val="0.12081863169494883"/>
          <c:w val="0.82874315707841073"/>
          <c:h val="0.7757901685992091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4.3229994215398214E-3"/>
                  <c:y val="-0.3574224802700445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542,2тыс.руб.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8D-45BF-8FC0-2536FB1A7B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115202747638212E-3"/>
                  <c:y val="-0.208202000461770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423,8тыс.руб.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8D-45BF-8FC0-2536FB1A7B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509949065824866E-3"/>
                  <c:y val="-0.233886828966533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401,3тыс.руб.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48D-45BF-8FC0-2536FB1A7B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161665801949047E-3"/>
                  <c:y val="-0.242350565410470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421,1тыс.руб.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48D-45BF-8FC0-2536FB1A7B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626930895042517E-3"/>
                  <c:y val="-0.318880149577032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438,3тыс.руб.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48D-45BF-8FC0-2536FB1A7B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301268268667418E-2"/>
                  <c:y val="-0.289619582930238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48D-45BF-8FC0-2536FB1A7B3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80">
                <a:noFill/>
              </a:ln>
            </c:spPr>
            <c:txPr>
              <a:bodyPr/>
              <a:lstStyle/>
              <a:p>
                <a:pPr>
                  <a:defRPr sz="1200" b="1" i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5"/>
                <c:pt idx="0">
                  <c:v>2016 (факт )</c:v>
                </c:pt>
                <c:pt idx="1">
                  <c:v>2017 (факт )</c:v>
                </c:pt>
                <c:pt idx="2">
                  <c:v>2018 (план)</c:v>
                </c:pt>
                <c:pt idx="3">
                  <c:v>2019 (план)</c:v>
                </c:pt>
                <c:pt idx="4">
                  <c:v>2020 (план)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6"/>
                <c:pt idx="0">
                  <c:v>542.20000000000005</c:v>
                </c:pt>
                <c:pt idx="1">
                  <c:v>423.8</c:v>
                </c:pt>
                <c:pt idx="2">
                  <c:v>401.3</c:v>
                </c:pt>
                <c:pt idx="3">
                  <c:v>421.1</c:v>
                </c:pt>
                <c:pt idx="4">
                  <c:v>438.3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48D-45BF-8FC0-2536FB1A7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8152328"/>
        <c:axId val="208149976"/>
        <c:axId val="0"/>
      </c:bar3DChart>
      <c:catAx>
        <c:axId val="20815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8" b="0" i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149976"/>
        <c:crosses val="autoZero"/>
        <c:auto val="1"/>
        <c:lblAlgn val="ctr"/>
        <c:lblOffset val="100"/>
        <c:noMultiLvlLbl val="0"/>
      </c:catAx>
      <c:valAx>
        <c:axId val="2081499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398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152328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  <c:showDLblsOverMax val="0"/>
  </c:chart>
  <c:txPr>
    <a:bodyPr/>
    <a:lstStyle/>
    <a:p>
      <a:pPr>
        <a:defRPr sz="1184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9297963803271E-3"/>
          <c:y val="0.17015613880221225"/>
          <c:w val="0.58924714726791538"/>
          <c:h val="0.77261781629827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4CE-4E21-85F4-D3081C68BF0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CE-4E21-85F4-D3081C68BF06}"/>
              </c:ext>
            </c:extLst>
          </c:dPt>
          <c:dPt>
            <c:idx val="2"/>
            <c:bubble3D val="0"/>
            <c:spPr>
              <a:solidFill>
                <a:srgbClr val="9933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4CE-4E21-85F4-D3081C68BF06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CE-4E21-85F4-D3081C68BF06}"/>
              </c:ext>
            </c:extLst>
          </c:dPt>
          <c:dLbls>
            <c:dLbl>
              <c:idx val="1"/>
              <c:layout>
                <c:manualLayout>
                  <c:x val="6.4522143513486814E-3"/>
                  <c:y val="-6.25599736130774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CE-4E21-85F4-D3081C68BF0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2760748493772727E-2"/>
                  <c:y val="-0.102685976645773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4CE-4E21-85F4-D3081C68BF0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7104098312669798E-2"/>
                  <c:y val="-6.83839555460173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4CE-4E21-85F4-D3081C68BF0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257298234271478"/>
                  <c:y val="-5.9699629647961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4CE-4E21-85F4-D3081C68BF0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382">
                <a:noFill/>
              </a:ln>
            </c:spPr>
            <c:txPr>
              <a:bodyPr/>
              <a:lstStyle/>
              <a:p>
                <a:pPr>
                  <a:defRPr b="1" i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Сельскохозяйственный налог</c:v>
                </c:pt>
                <c:pt idx="3">
                  <c:v>Доходы от использования имущества, находящегося в гос. и муниципальной собственности</c:v>
                </c:pt>
                <c:pt idx="4">
                  <c:v>Прочие (госпошлина, штрафы)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0.13300000000000001</c:v>
                </c:pt>
                <c:pt idx="1">
                  <c:v>0.77900000000000136</c:v>
                </c:pt>
                <c:pt idx="2">
                  <c:v>6.9000000000000034E-2</c:v>
                </c:pt>
                <c:pt idx="3">
                  <c:v>1.0999999999999998E-2</c:v>
                </c:pt>
                <c:pt idx="4">
                  <c:v>6.0000000000000097E-3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4CE-4E21-85F4-D3081C68B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6256309147797221"/>
          <c:y val="0.1891845415874748"/>
          <c:w val="0.33525168675949513"/>
          <c:h val="0.56539958367273069"/>
        </c:manualLayout>
      </c:layout>
      <c:overlay val="0"/>
      <c:spPr>
        <a:solidFill>
          <a:schemeClr val="bg1">
            <a:alpha val="30000"/>
          </a:schemeClr>
        </a:solidFill>
        <a:ln>
          <a:solidFill>
            <a:srgbClr val="FFFFFF">
              <a:alpha val="0"/>
            </a:srgbClr>
          </a:solidFill>
        </a:ln>
      </c:spPr>
      <c:txPr>
        <a:bodyPr/>
        <a:lstStyle/>
        <a:p>
          <a:pPr>
            <a:defRPr sz="1398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91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Проект бюджета Зазерского сельского поселения</a:t>
          </a:r>
        </a:p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 2018 год и плановый период 2019 и 2020 годов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Зазерского  сельского поселения на 2018 – 2020 годы (Постановление Администрации Зазерского  сельского поселения № 152 от 25.05.2017)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Зазерского  сельского поселения на 2018 – 2020 годы (Постановление Администрации Зазерского  сельского поселения № 103.1 от 06.10.2017)</a:t>
          </a:r>
          <a:endParaRPr lang="ru-RU" sz="1600" dirty="0">
            <a:solidFill>
              <a:schemeClr val="bg1"/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Муниципальные программы Зазерского сельского поселения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6786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LinFactNeighborX="178" custLinFactNeighborY="-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LinFactNeighborX="3622" custLinFactNeighborY="-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37DCE3ED-67C5-49B3-84AA-3F9B2886F08F}" type="presOf" srcId="{9BF7A4FA-841F-47F1-98E7-189AC313D563}" destId="{F5C3F7F1-CEA0-49C4-9AA0-D342FEFEA354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Главной идеологией </a:t>
          </a:r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бюджетной политики Зазерского  сельского поселения</a:t>
          </a:r>
        </a:p>
        <a:p>
          <a:r>
            <a:rPr lang="ru-RU" sz="1400" i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является:</a:t>
          </a:r>
          <a:endParaRPr lang="ru-RU" sz="1400" i="0" dirty="0">
            <a:solidFill>
              <a:schemeClr val="bg1"/>
            </a:solidFill>
          </a:endParaRPr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Соответствие финансовых возможностей Зазерского сельского поселения ключевым направлениям развития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Обеспечение устойчивости и сбалансированности бюджетной системы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4855" custScaleY="122798" custLinFactNeighborX="-702" custLinFactNeighborY="-18399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156969" custScaleY="121632" custRadScaleRad="137079" custRadScaleInc="131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160897" custScaleY="121625" custRadScaleRad="72769" custRadScaleInc="29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153345" custScaleY="127469" custRadScaleRad="114272" custRadScaleInc="-13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57078" custScaleY="119781" custRadScaleRad="115474" custRadScaleInc="106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61261" custScaleY="128429" custRadScaleRad="142660" custRadScaleInc="52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90CF22-421F-44A6-8FB8-CD1C6E066E66}" type="doc">
      <dgm:prSet loTypeId="urn:microsoft.com/office/officeart/2005/8/layout/vList2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D4BA2B4-94AD-4DAA-B2E1-AD7CF4DDB717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bg1"/>
              </a:solidFill>
            </a:rPr>
            <a:t>ОАО «Зазерское»</a:t>
          </a:r>
          <a:endParaRPr lang="ru-RU" sz="1800" dirty="0">
            <a:solidFill>
              <a:schemeClr val="bg1"/>
            </a:solidFill>
          </a:endParaRPr>
        </a:p>
      </dgm:t>
    </dgm:pt>
    <dgm:pt modelId="{B9CF8D16-6592-4C5B-89B3-91DDC5F9B3EC}" type="parTrans" cxnId="{DC64E024-B0D6-4AC4-B7A3-1089D357CB77}">
      <dgm:prSet/>
      <dgm:spPr/>
      <dgm:t>
        <a:bodyPr/>
        <a:lstStyle/>
        <a:p>
          <a:pPr algn="ctr"/>
          <a:endParaRPr lang="ru-RU" sz="1800"/>
        </a:p>
      </dgm:t>
    </dgm:pt>
    <dgm:pt modelId="{59D09B56-30C2-477A-B7DA-6AD4EB9AB0FE}" type="sibTrans" cxnId="{DC64E024-B0D6-4AC4-B7A3-1089D357CB77}">
      <dgm:prSet/>
      <dgm:spPr/>
      <dgm:t>
        <a:bodyPr/>
        <a:lstStyle/>
        <a:p>
          <a:pPr algn="ctr"/>
          <a:endParaRPr lang="ru-RU" sz="1800"/>
        </a:p>
      </dgm:t>
    </dgm:pt>
    <dgm:pt modelId="{C7A75C15-751E-4030-B6C3-CC636B30C4D3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bg1"/>
              </a:solidFill>
            </a:rPr>
            <a:t>РЗК «Ресурс»</a:t>
          </a:r>
          <a:endParaRPr lang="ru-RU" sz="1800" dirty="0">
            <a:solidFill>
              <a:schemeClr val="bg1"/>
            </a:solidFill>
          </a:endParaRPr>
        </a:p>
      </dgm:t>
    </dgm:pt>
    <dgm:pt modelId="{FCBE717E-BF1D-43E2-8168-FE2AAC60763E}" type="parTrans" cxnId="{11CF2BC6-DA7C-4CC1-A5E4-57C5CE491D12}">
      <dgm:prSet/>
      <dgm:spPr/>
      <dgm:t>
        <a:bodyPr/>
        <a:lstStyle/>
        <a:p>
          <a:pPr algn="ctr"/>
          <a:endParaRPr lang="ru-RU" sz="1800"/>
        </a:p>
      </dgm:t>
    </dgm:pt>
    <dgm:pt modelId="{242BA569-C297-4492-A052-0C17EFAAECDD}" type="sibTrans" cxnId="{11CF2BC6-DA7C-4CC1-A5E4-57C5CE491D12}">
      <dgm:prSet/>
      <dgm:spPr/>
      <dgm:t>
        <a:bodyPr/>
        <a:lstStyle/>
        <a:p>
          <a:pPr algn="ctr"/>
          <a:endParaRPr lang="ru-RU" sz="1800"/>
        </a:p>
      </dgm:t>
    </dgm:pt>
    <dgm:pt modelId="{6B6F8F38-1172-4EF6-9E81-12807AC45167}" type="pres">
      <dgm:prSet presAssocID="{EC90CF22-421F-44A6-8FB8-CD1C6E066E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7752D-E2E5-47D9-8830-822F7F33E5E4}" type="pres">
      <dgm:prSet presAssocID="{BD4BA2B4-94AD-4DAA-B2E1-AD7CF4DDB71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DD4AB-D76E-45E7-97F8-E017AD1E51FE}" type="pres">
      <dgm:prSet presAssocID="{59D09B56-30C2-477A-B7DA-6AD4EB9AB0FE}" presName="spacer" presStyleCnt="0"/>
      <dgm:spPr/>
    </dgm:pt>
    <dgm:pt modelId="{754DFDC5-A24E-493E-8FF1-1D25543ED0F6}" type="pres">
      <dgm:prSet presAssocID="{C7A75C15-751E-4030-B6C3-CC636B30C4D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64E024-B0D6-4AC4-B7A3-1089D357CB77}" srcId="{EC90CF22-421F-44A6-8FB8-CD1C6E066E66}" destId="{BD4BA2B4-94AD-4DAA-B2E1-AD7CF4DDB717}" srcOrd="0" destOrd="0" parTransId="{B9CF8D16-6592-4C5B-89B3-91DDC5F9B3EC}" sibTransId="{59D09B56-30C2-477A-B7DA-6AD4EB9AB0FE}"/>
    <dgm:cxn modelId="{0CEA4C2B-A004-4989-9233-7A383C843F0C}" type="presOf" srcId="{BD4BA2B4-94AD-4DAA-B2E1-AD7CF4DDB717}" destId="{D8B7752D-E2E5-47D9-8830-822F7F33E5E4}" srcOrd="0" destOrd="0" presId="urn:microsoft.com/office/officeart/2005/8/layout/vList2"/>
    <dgm:cxn modelId="{7AA2CBC8-B854-4992-9B79-4B3DDB8B39CE}" type="presOf" srcId="{EC90CF22-421F-44A6-8FB8-CD1C6E066E66}" destId="{6B6F8F38-1172-4EF6-9E81-12807AC45167}" srcOrd="0" destOrd="0" presId="urn:microsoft.com/office/officeart/2005/8/layout/vList2"/>
    <dgm:cxn modelId="{11CF2BC6-DA7C-4CC1-A5E4-57C5CE491D12}" srcId="{EC90CF22-421F-44A6-8FB8-CD1C6E066E66}" destId="{C7A75C15-751E-4030-B6C3-CC636B30C4D3}" srcOrd="1" destOrd="0" parTransId="{FCBE717E-BF1D-43E2-8168-FE2AAC60763E}" sibTransId="{242BA569-C297-4492-A052-0C17EFAAECDD}"/>
    <dgm:cxn modelId="{38D68DDE-0F48-447A-BACA-3F891EF4C974}" type="presOf" srcId="{C7A75C15-751E-4030-B6C3-CC636B30C4D3}" destId="{754DFDC5-A24E-493E-8FF1-1D25543ED0F6}" srcOrd="0" destOrd="0" presId="urn:microsoft.com/office/officeart/2005/8/layout/vList2"/>
    <dgm:cxn modelId="{C04BC606-434A-4B0B-9FA3-DD234D4CC531}" type="presParOf" srcId="{6B6F8F38-1172-4EF6-9E81-12807AC45167}" destId="{D8B7752D-E2E5-47D9-8830-822F7F33E5E4}" srcOrd="0" destOrd="0" presId="urn:microsoft.com/office/officeart/2005/8/layout/vList2"/>
    <dgm:cxn modelId="{345B0A73-D830-4AA4-939C-72394BE9FF47}" type="presParOf" srcId="{6B6F8F38-1172-4EF6-9E81-12807AC45167}" destId="{99BDD4AB-D76E-45E7-97F8-E017AD1E51FE}" srcOrd="1" destOrd="0" presId="urn:microsoft.com/office/officeart/2005/8/layout/vList2"/>
    <dgm:cxn modelId="{CF1F430C-0AFA-4137-AF50-EFFCED9BF8ED}" type="presParOf" srcId="{6B6F8F38-1172-4EF6-9E81-12807AC45167}" destId="{754DFDC5-A24E-493E-8FF1-1D25543ED0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5722,8тыс.руб.</a:t>
          </a: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Общегосударственные вопросы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3886,7 тыс. рублей или 6,7%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Пожарная безопасность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1,5 тыс. рублей  или 0,03% 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ЖКХ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718,1 тыс. рублей  или 12,5%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Культура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1032,0 тыс. рублей  или 18,0%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ВУС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75,8 тыс. рублей 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или 1,3%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Защита населения от 5,5 тыс. рублей или 0,09%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Другие вопросы в области национальной безопасности и правоохранительной деятельности              3,0 тыс. рублей  или 0,05%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65065" custScaleY="193951" custLinFactNeighborX="2892" custLinFactNeighborY="-189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7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7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7" custScaleX="203988" custScaleY="145447" custRadScaleRad="114878" custRadScaleInc="-177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7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7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7" custScaleX="164371" custScaleY="145447" custRadScaleRad="132988" custRadScaleInc="-31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AA90-6398-4A9E-9C90-9A289D0B4ED1}" type="pres">
      <dgm:prSet presAssocID="{0AA0458B-F171-4752-8952-9B01C6B0DB39}" presName="Name9" presStyleLbl="parChTrans1D2" presStyleIdx="2" presStyleCnt="7"/>
      <dgm:spPr/>
      <dgm:t>
        <a:bodyPr/>
        <a:lstStyle/>
        <a:p>
          <a:endParaRPr lang="ru-RU"/>
        </a:p>
      </dgm:t>
    </dgm:pt>
    <dgm:pt modelId="{2AE10A3F-8376-4022-8435-7D23E2A99C52}" type="pres">
      <dgm:prSet presAssocID="{0AA0458B-F171-4752-8952-9B01C6B0DB39}" presName="connTx" presStyleLbl="parChTrans1D2" presStyleIdx="2" presStyleCnt="7"/>
      <dgm:spPr/>
      <dgm:t>
        <a:bodyPr/>
        <a:lstStyle/>
        <a:p>
          <a:endParaRPr lang="ru-RU"/>
        </a:p>
      </dgm:t>
    </dgm:pt>
    <dgm:pt modelId="{8E90EB8E-B405-4CFE-8B98-4A3730E11E4A}" type="pres">
      <dgm:prSet presAssocID="{2A64F063-8E2B-4178-A591-FB7DC84F714A}" presName="node" presStyleLbl="node1" presStyleIdx="2" presStyleCnt="7" custScaleX="145447" custScaleY="145447" custRadScaleRad="178801" custRadScaleInc="-62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3" presStyleCnt="7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3" presStyleCnt="7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3" presStyleCnt="7" custScaleX="145447" custScaleY="145447" custRadScaleRad="162891" custRadScaleInc="-127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4" presStyleCnt="7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4" presStyleCnt="7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4" presStyleCnt="7" custScaleX="145447" custScaleY="145447" custRadScaleRad="106110" custRadScaleInc="-44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5" presStyleCnt="7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5" presStyleCnt="7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5" presStyleCnt="7" custScaleX="145447" custScaleY="145447" custRadScaleRad="166112" custRadScaleInc="-81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6" presStyleCnt="7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6" presStyleCnt="7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6" presStyleCnt="7" custScaleX="145447" custScaleY="145447" custRadScaleRad="182013" custRadScaleInc="-14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42FCAE-32E4-42E4-AD1E-B0E8C60F1A95}" type="presOf" srcId="{948D7AA2-6A07-4029-958A-456C6A888F0B}" destId="{D418F6EB-147F-4047-B751-E8166DE58772}" srcOrd="0" destOrd="0" presId="urn:microsoft.com/office/officeart/2005/8/layout/radial1"/>
    <dgm:cxn modelId="{D50556C2-7737-4424-B999-AB41BE42BEF3}" type="presOf" srcId="{4199C120-FE21-41AC-9A33-F6885A63D66E}" destId="{ACABAC21-A12D-4CBC-B952-3A73C95768F1}" srcOrd="1" destOrd="0" presId="urn:microsoft.com/office/officeart/2005/8/layout/radial1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45E76893-EB4B-479D-B815-C9CA0A9295D4}" type="presOf" srcId="{065A3735-5D80-4FA3-B867-379611BFBD38}" destId="{9F81A141-1B04-4A03-B238-37F7A90993F2}" srcOrd="0" destOrd="0" presId="urn:microsoft.com/office/officeart/2005/8/layout/radial1"/>
    <dgm:cxn modelId="{1B2D08A9-FD2B-4C26-B84F-A6C6038E479D}" srcId="{B179D74B-D7BA-4ED1-A72F-D0DA76E8417A}" destId="{C3B366E1-35BE-4501-9211-79E56F24F0B1}" srcOrd="6" destOrd="0" parTransId="{4199C120-FE21-41AC-9A33-F6885A63D66E}" sibTransId="{AB4F022C-2B6F-4D5A-8949-0266BBDB6FAD}"/>
    <dgm:cxn modelId="{91CB1D78-5F44-4F76-B575-82033EE7C057}" type="presOf" srcId="{15828F25-D9DC-474E-BDB7-D0C96BB09D53}" destId="{40A4609C-9060-46DB-B6FB-91E6E6B2159D}" srcOrd="1" destOrd="0" presId="urn:microsoft.com/office/officeart/2005/8/layout/radial1"/>
    <dgm:cxn modelId="{EF5B5417-338A-4CE4-B805-0D26C70F02C8}" type="presOf" srcId="{11E86306-1FA3-4165-81CF-E5CFBAACAB41}" destId="{D23AFAD6-9784-476C-B26A-F6CCAEF2A753}" srcOrd="0" destOrd="0" presId="urn:microsoft.com/office/officeart/2005/8/layout/radial1"/>
    <dgm:cxn modelId="{8BCCBB89-D1FB-49FF-A40B-025093345DB8}" type="presOf" srcId="{850BDB31-7899-47A8-8A8D-2651EE81DB1C}" destId="{A5A442AC-CDA8-474B-92EE-3D632F0EC957}" srcOrd="0" destOrd="0" presId="urn:microsoft.com/office/officeart/2005/8/layout/radial1"/>
    <dgm:cxn modelId="{452DE7E2-BFBD-4189-B0C1-D4F58042CF44}" srcId="{B179D74B-D7BA-4ED1-A72F-D0DA76E8417A}" destId="{052F7232-50DC-44E8-9F5D-8FEEAEB86E33}" srcOrd="5" destOrd="0" parTransId="{A2E5F42E-C718-432A-8A41-71BF82BBE18E}" sibTransId="{71ADD2D1-68BE-4C39-A17E-3E7AC1D147F0}"/>
    <dgm:cxn modelId="{0E5434CD-B92E-4934-9A5F-339BA8CB5A2B}" type="presOf" srcId="{4199C120-FE21-41AC-9A33-F6885A63D66E}" destId="{38A04AD7-3C30-42FD-9169-981E636C19E5}" srcOrd="0" destOrd="0" presId="urn:microsoft.com/office/officeart/2005/8/layout/radial1"/>
    <dgm:cxn modelId="{D4296706-1495-4D2C-9F20-9F059E317CA8}" type="presOf" srcId="{11E86306-1FA3-4165-81CF-E5CFBAACAB41}" destId="{6C400A76-512C-4622-ABC7-4A7262143CD7}" srcOrd="1" destOrd="0" presId="urn:microsoft.com/office/officeart/2005/8/layout/radial1"/>
    <dgm:cxn modelId="{3BDE6083-9826-4998-9A4E-4396C743E760}" type="presOf" srcId="{850BDB31-7899-47A8-8A8D-2651EE81DB1C}" destId="{B6C2774B-CEC3-4885-8925-9AD4E72E39CE}" srcOrd="1" destOrd="0" presId="urn:microsoft.com/office/officeart/2005/8/layout/radial1"/>
    <dgm:cxn modelId="{A55F461F-824E-4839-B082-0646D65B5EE4}" type="presOf" srcId="{1F8E4B7B-3190-492B-BA7B-9B52CE7D79BE}" destId="{FC4E895A-5CB6-4776-9D34-BC12EF08CF61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D40F47CA-3C67-4F4D-85BF-CE6F92C521EE}" type="presOf" srcId="{607EE9E9-D002-42FE-B74D-D945412804DF}" destId="{9C4E9843-91FB-4B66-AD05-A718EA51A920}" srcOrd="1" destOrd="0" presId="urn:microsoft.com/office/officeart/2005/8/layout/radial1"/>
    <dgm:cxn modelId="{E026C728-08EE-484E-91EC-C65BE9CBCD6A}" type="presOf" srcId="{B179D74B-D7BA-4ED1-A72F-D0DA76E8417A}" destId="{22672531-8C33-499F-A8B8-1F76FA72B8E1}" srcOrd="0" destOrd="0" presId="urn:microsoft.com/office/officeart/2005/8/layout/radial1"/>
    <dgm:cxn modelId="{6EB6A937-C90C-4D65-8EBC-C60824F7F438}" type="presOf" srcId="{A2E5F42E-C718-432A-8A41-71BF82BBE18E}" destId="{BC211171-4868-4B1B-8C84-7AFE7DA92B72}" srcOrd="0" destOrd="0" presId="urn:microsoft.com/office/officeart/2005/8/layout/radial1"/>
    <dgm:cxn modelId="{9029B2FA-0A3B-4A3F-907B-0A0A65431BB1}" type="presOf" srcId="{0AA0458B-F171-4752-8952-9B01C6B0DB39}" destId="{2AE10A3F-8376-4022-8435-7D23E2A99C52}" srcOrd="1" destOrd="0" presId="urn:microsoft.com/office/officeart/2005/8/layout/radial1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DC1E9E91-D314-4057-9837-EDA4FA4AE6F0}" type="presOf" srcId="{A2E5F42E-C718-432A-8A41-71BF82BBE18E}" destId="{5514A104-9BD3-4559-9BDA-E17D63A5FAED}" srcOrd="1" destOrd="0" presId="urn:microsoft.com/office/officeart/2005/8/layout/radial1"/>
    <dgm:cxn modelId="{C8EDB3D2-227A-4B95-A1D2-8E54E3CB630A}" type="presOf" srcId="{15828F25-D9DC-474E-BDB7-D0C96BB09D53}" destId="{09F81971-61A1-4CB0-8EEA-38BD69D84A68}" srcOrd="0" destOrd="0" presId="urn:microsoft.com/office/officeart/2005/8/layout/radial1"/>
    <dgm:cxn modelId="{3F967D12-70D9-4EE5-B07B-69336C3F76C4}" type="presOf" srcId="{607EE9E9-D002-42FE-B74D-D945412804DF}" destId="{2CB797D3-131D-4B40-8D1C-3C0BCCD4E26A}" srcOrd="0" destOrd="0" presId="urn:microsoft.com/office/officeart/2005/8/layout/radial1"/>
    <dgm:cxn modelId="{EE5ED6C8-3C2A-4568-8D0F-8E9F80CDB84E}" srcId="{B179D74B-D7BA-4ED1-A72F-D0DA76E8417A}" destId="{948D7AA2-6A07-4029-958A-456C6A888F0B}" srcOrd="4" destOrd="0" parTransId="{850BDB31-7899-47A8-8A8D-2651EE81DB1C}" sibTransId="{5E26D90B-22ED-4AB4-8D07-24D8137BEB98}"/>
    <dgm:cxn modelId="{83B2199A-9C5B-452C-8F96-DB1CDA39564D}" type="presOf" srcId="{C3B366E1-35BE-4501-9211-79E56F24F0B1}" destId="{21AB2C71-7445-44F1-88DA-8920B87614F7}" srcOrd="0" destOrd="0" presId="urn:microsoft.com/office/officeart/2005/8/layout/radial1"/>
    <dgm:cxn modelId="{3A88AF35-0304-4E82-9134-C3828ECD88DB}" type="presOf" srcId="{2A64F063-8E2B-4178-A591-FB7DC84F714A}" destId="{8E90EB8E-B405-4CFE-8B98-4A3730E11E4A}" srcOrd="0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1344ECFD-83F7-4108-9218-14264E14416B}" type="presOf" srcId="{0AA0458B-F171-4752-8952-9B01C6B0DB39}" destId="{9A99AA90-6398-4A9E-9C90-9A289D0B4ED1}" srcOrd="0" destOrd="0" presId="urn:microsoft.com/office/officeart/2005/8/layout/radial1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1CF1307E-FBA1-4C04-BED4-01216A018864}" type="presOf" srcId="{052F7232-50DC-44E8-9F5D-8FEEAEB86E33}" destId="{9779251D-D94F-458D-8625-FA8430489ABD}" srcOrd="0" destOrd="0" presId="urn:microsoft.com/office/officeart/2005/8/layout/radial1"/>
    <dgm:cxn modelId="{BD8F1844-E3D2-46D2-9AA7-C74EBEED5E56}" type="presOf" srcId="{1B234536-2071-46C6-A491-AF4B1A3F9FEB}" destId="{30E7B6AA-B589-42F5-B263-2F67E7BFE06E}" srcOrd="0" destOrd="0" presId="urn:microsoft.com/office/officeart/2005/8/layout/radial1"/>
    <dgm:cxn modelId="{11944F46-8F66-4EAD-A669-20486836E7A2}" type="presOf" srcId="{5A305073-4AE3-4F5A-9103-E20EE30AA624}" destId="{B4689F4D-C616-4B5A-AB08-969AFEC6F29C}" srcOrd="0" destOrd="0" presId="urn:microsoft.com/office/officeart/2005/8/layout/radial1"/>
    <dgm:cxn modelId="{76AB26DF-619F-497D-B8D2-3C4BE08DBDE4}" type="presParOf" srcId="{FC4E895A-5CB6-4776-9D34-BC12EF08CF61}" destId="{22672531-8C33-499F-A8B8-1F76FA72B8E1}" srcOrd="0" destOrd="0" presId="urn:microsoft.com/office/officeart/2005/8/layout/radial1"/>
    <dgm:cxn modelId="{E3025AC3-6922-49CF-A8A5-AF7CF583F312}" type="presParOf" srcId="{FC4E895A-5CB6-4776-9D34-BC12EF08CF61}" destId="{2CB797D3-131D-4B40-8D1C-3C0BCCD4E26A}" srcOrd="1" destOrd="0" presId="urn:microsoft.com/office/officeart/2005/8/layout/radial1"/>
    <dgm:cxn modelId="{4544E763-6806-40F1-A74F-0E9C492BDCFE}" type="presParOf" srcId="{2CB797D3-131D-4B40-8D1C-3C0BCCD4E26A}" destId="{9C4E9843-91FB-4B66-AD05-A718EA51A920}" srcOrd="0" destOrd="0" presId="urn:microsoft.com/office/officeart/2005/8/layout/radial1"/>
    <dgm:cxn modelId="{32F74056-8466-42E5-9BBA-81FBEC91B946}" type="presParOf" srcId="{FC4E895A-5CB6-4776-9D34-BC12EF08CF61}" destId="{9F81A141-1B04-4A03-B238-37F7A90993F2}" srcOrd="2" destOrd="0" presId="urn:microsoft.com/office/officeart/2005/8/layout/radial1"/>
    <dgm:cxn modelId="{636272EF-7AEE-4086-BC34-010895868D2B}" type="presParOf" srcId="{FC4E895A-5CB6-4776-9D34-BC12EF08CF61}" destId="{09F81971-61A1-4CB0-8EEA-38BD69D84A68}" srcOrd="3" destOrd="0" presId="urn:microsoft.com/office/officeart/2005/8/layout/radial1"/>
    <dgm:cxn modelId="{A4E5C596-BDB2-43AA-9B4E-497A04F8C695}" type="presParOf" srcId="{09F81971-61A1-4CB0-8EEA-38BD69D84A68}" destId="{40A4609C-9060-46DB-B6FB-91E6E6B2159D}" srcOrd="0" destOrd="0" presId="urn:microsoft.com/office/officeart/2005/8/layout/radial1"/>
    <dgm:cxn modelId="{E965DDB1-84E1-4FB5-B878-35566581FC23}" type="presParOf" srcId="{FC4E895A-5CB6-4776-9D34-BC12EF08CF61}" destId="{B4689F4D-C616-4B5A-AB08-969AFEC6F29C}" srcOrd="4" destOrd="0" presId="urn:microsoft.com/office/officeart/2005/8/layout/radial1"/>
    <dgm:cxn modelId="{8F74A537-D14F-4D05-911E-13C54DA127A9}" type="presParOf" srcId="{FC4E895A-5CB6-4776-9D34-BC12EF08CF61}" destId="{9A99AA90-6398-4A9E-9C90-9A289D0B4ED1}" srcOrd="5" destOrd="0" presId="urn:microsoft.com/office/officeart/2005/8/layout/radial1"/>
    <dgm:cxn modelId="{5B734510-9C03-4EDB-B86A-217F6B9573DB}" type="presParOf" srcId="{9A99AA90-6398-4A9E-9C90-9A289D0B4ED1}" destId="{2AE10A3F-8376-4022-8435-7D23E2A99C52}" srcOrd="0" destOrd="0" presId="urn:microsoft.com/office/officeart/2005/8/layout/radial1"/>
    <dgm:cxn modelId="{A7AB733E-662C-43CC-8DE0-2F5B7C99B27E}" type="presParOf" srcId="{FC4E895A-5CB6-4776-9D34-BC12EF08CF61}" destId="{8E90EB8E-B405-4CFE-8B98-4A3730E11E4A}" srcOrd="6" destOrd="0" presId="urn:microsoft.com/office/officeart/2005/8/layout/radial1"/>
    <dgm:cxn modelId="{821B9EAF-C484-49ED-AF5A-F6F816AE4868}" type="presParOf" srcId="{FC4E895A-5CB6-4776-9D34-BC12EF08CF61}" destId="{D23AFAD6-9784-476C-B26A-F6CCAEF2A753}" srcOrd="7" destOrd="0" presId="urn:microsoft.com/office/officeart/2005/8/layout/radial1"/>
    <dgm:cxn modelId="{89FD3960-2C98-435F-AD4B-E8BCADF6070A}" type="presParOf" srcId="{D23AFAD6-9784-476C-B26A-F6CCAEF2A753}" destId="{6C400A76-512C-4622-ABC7-4A7262143CD7}" srcOrd="0" destOrd="0" presId="urn:microsoft.com/office/officeart/2005/8/layout/radial1"/>
    <dgm:cxn modelId="{BE3EFAE4-AFD5-4A7E-B91D-6DA4F0EA0E87}" type="presParOf" srcId="{FC4E895A-5CB6-4776-9D34-BC12EF08CF61}" destId="{30E7B6AA-B589-42F5-B263-2F67E7BFE06E}" srcOrd="8" destOrd="0" presId="urn:microsoft.com/office/officeart/2005/8/layout/radial1"/>
    <dgm:cxn modelId="{0450C529-9D5C-4494-ACCE-2D5C45601EF1}" type="presParOf" srcId="{FC4E895A-5CB6-4776-9D34-BC12EF08CF61}" destId="{A5A442AC-CDA8-474B-92EE-3D632F0EC957}" srcOrd="9" destOrd="0" presId="urn:microsoft.com/office/officeart/2005/8/layout/radial1"/>
    <dgm:cxn modelId="{2AFA651D-C265-48B3-B771-76A24BAF939A}" type="presParOf" srcId="{A5A442AC-CDA8-474B-92EE-3D632F0EC957}" destId="{B6C2774B-CEC3-4885-8925-9AD4E72E39CE}" srcOrd="0" destOrd="0" presId="urn:microsoft.com/office/officeart/2005/8/layout/radial1"/>
    <dgm:cxn modelId="{22D21CF7-B5E2-4811-96E2-A16B97AEF24D}" type="presParOf" srcId="{FC4E895A-5CB6-4776-9D34-BC12EF08CF61}" destId="{D418F6EB-147F-4047-B751-E8166DE58772}" srcOrd="10" destOrd="0" presId="urn:microsoft.com/office/officeart/2005/8/layout/radial1"/>
    <dgm:cxn modelId="{94C56392-F4C3-4845-AA8B-778104C51656}" type="presParOf" srcId="{FC4E895A-5CB6-4776-9D34-BC12EF08CF61}" destId="{BC211171-4868-4B1B-8C84-7AFE7DA92B72}" srcOrd="11" destOrd="0" presId="urn:microsoft.com/office/officeart/2005/8/layout/radial1"/>
    <dgm:cxn modelId="{0F8B5F62-6D6E-43C7-B488-1DE11FF3E352}" type="presParOf" srcId="{BC211171-4868-4B1B-8C84-7AFE7DA92B72}" destId="{5514A104-9BD3-4559-9BDA-E17D63A5FAED}" srcOrd="0" destOrd="0" presId="urn:microsoft.com/office/officeart/2005/8/layout/radial1"/>
    <dgm:cxn modelId="{0A4D4B31-5DB3-4702-8908-7F7DDA46482A}" type="presParOf" srcId="{FC4E895A-5CB6-4776-9D34-BC12EF08CF61}" destId="{9779251D-D94F-458D-8625-FA8430489ABD}" srcOrd="12" destOrd="0" presId="urn:microsoft.com/office/officeart/2005/8/layout/radial1"/>
    <dgm:cxn modelId="{4AE23CFB-9B77-4EDF-8EFC-001B812DD3C3}" type="presParOf" srcId="{FC4E895A-5CB6-4776-9D34-BC12EF08CF61}" destId="{38A04AD7-3C30-42FD-9169-981E636C19E5}" srcOrd="13" destOrd="0" presId="urn:microsoft.com/office/officeart/2005/8/layout/radial1"/>
    <dgm:cxn modelId="{3858CC16-C46A-4DEE-87AB-8A6724DA7578}" type="presParOf" srcId="{38A04AD7-3C30-42FD-9169-981E636C19E5}" destId="{ACABAC21-A12D-4CBC-B952-3A73C95768F1}" srcOrd="0" destOrd="0" presId="urn:microsoft.com/office/officeart/2005/8/layout/radial1"/>
    <dgm:cxn modelId="{5EECF545-EA79-4E4F-B211-FC1408030B77}" type="presParOf" srcId="{FC4E895A-5CB6-4776-9D34-BC12EF08CF61}" destId="{21AB2C71-7445-44F1-88DA-8920B87614F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7752D-E2E5-47D9-8830-822F7F33E5E4}">
      <dsp:nvSpPr>
        <dsp:cNvPr id="0" name=""/>
        <dsp:cNvSpPr/>
      </dsp:nvSpPr>
      <dsp:spPr>
        <a:xfrm>
          <a:off x="0" y="1425904"/>
          <a:ext cx="4896544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ОАО «Зазерское»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59399" y="1485303"/>
        <a:ext cx="4777746" cy="1098002"/>
      </dsp:txXfrm>
    </dsp:sp>
    <dsp:sp modelId="{754DFDC5-A24E-493E-8FF1-1D25543ED0F6}">
      <dsp:nvSpPr>
        <dsp:cNvPr id="0" name=""/>
        <dsp:cNvSpPr/>
      </dsp:nvSpPr>
      <dsp:spPr>
        <a:xfrm>
          <a:off x="0" y="2829904"/>
          <a:ext cx="4896544" cy="1216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РЗК «Ресурс»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59399" y="2889303"/>
        <a:ext cx="4777746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0.19608</cdr:x>
      <cdr:y>0.05172</cdr:y>
    </cdr:from>
    <cdr:to>
      <cdr:x>0.2384</cdr:x>
      <cdr:y>0.13793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>
          <a:off x="1668101" y="216024"/>
          <a:ext cx="360028" cy="36005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>
              <a:lumMod val="95000"/>
              <a:lumOff val="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7938" y="0"/>
            <a:ext cx="2922587" cy="49371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C40B36-9229-4C85-897B-C246735CE643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2588" cy="493712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7938" y="9377363"/>
            <a:ext cx="2922587" cy="493712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D0F6A6-461B-417B-8758-3E8B2B012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221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0653" tIns="45327" rIns="90653" bIns="45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0653" tIns="45327" rIns="90653" bIns="45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7AFEFF-0BFE-441A-B6D5-48E7612F5C3C}" type="datetimeFigureOut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3" tIns="45327" rIns="90653" bIns="4532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0653" tIns="45327" rIns="90653" bIns="4532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0653" tIns="45327" rIns="90653" bIns="45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0653" tIns="45327" rIns="90653" bIns="45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A0803-1554-46DB-B380-B90F4476A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283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2107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395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82984" tIns="41492" rIns="82984" bIns="41492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4933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50888"/>
            <a:ext cx="4933950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4689475"/>
            <a:ext cx="5394325" cy="4443413"/>
          </a:xfrm>
          <a:noFill/>
        </p:spPr>
        <p:txBody>
          <a:bodyPr wrap="none" lIns="83435" tIns="41717" rIns="83435" bIns="4171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2476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59872-9E99-4985-A5DC-2C2CB3BA997C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40B3F-1F77-4046-A2C4-77E7D18BA6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EAA0B-7FCC-4CBD-95C2-7FFAD3B76135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C6C7F4-402F-44CF-8E46-4602D183B0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787A8-F541-4F2A-A8B6-533BC4AA0097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193A7-1B44-4041-BF68-588998C565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76" y="273850"/>
            <a:ext cx="8227061" cy="1142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C3B85-F13E-4E9B-AEEE-B256F01012B9}" type="datetime1">
              <a:rPr lang="ru-RU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51263-E02C-49CA-811E-0AD67DC03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24358-AB0A-4E32-95F5-855575E50FD1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D9B3C-C148-4A4C-AAC1-1BD54517FA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523421-C82A-4CEA-9593-68BBEE0409E6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5753C2EB-A232-4CC1-B4D9-577EF117AF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9CD9C-5214-41B3-A6E1-E33408725535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84CC8-9A4A-468F-951C-844024009E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5CEE8-5299-4947-8A81-59D7212FA6F3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D1868-C4DB-42D0-A831-414F3F3C10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29641-8950-443C-9B7A-3D5FDF4CEB21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93159-25CC-472D-BD27-ABCECA9C04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6FD4F1-0389-4E88-AF2C-EA246D48F241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23DBB-EB70-471B-B13F-27254885FB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21AA9-E5A3-4338-933D-17C930227EA9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925F0-21A8-461E-9CA0-D3FD8A4197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DBC3C1-6F6D-4047-9C58-F624FEDC139D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35878-FCD1-455A-A76A-0E1C99DD02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1C3138F-E99C-4C5D-89F5-581DD654A838}" type="datetime1">
              <a:rPr lang="ru-RU" smtClean="0"/>
              <a:pPr>
                <a:defRPr/>
              </a:pPr>
              <a:t>29.08.2018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92D553D-0299-4FF0-8E3F-C068869695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1052513"/>
            <a:ext cx="2303463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32931" y="2132856"/>
            <a:ext cx="5832648" cy="317009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Зазерского сельского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654050"/>
            <a:ext cx="8229600" cy="67627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ts val="2000"/>
              </a:lnSpc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налога на доходы физических лиц в бюджет Зазерского сельского поселения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868819"/>
              </p:ext>
            </p:extLst>
          </p:nvPr>
        </p:nvGraphicFramePr>
        <p:xfrm>
          <a:off x="1619250" y="1487488"/>
          <a:ext cx="7345363" cy="503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Зазерское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поселение</a:t>
            </a:r>
          </a:p>
        </p:txBody>
      </p:sp>
      <p:pic>
        <p:nvPicPr>
          <p:cNvPr id="4096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713" y="0"/>
            <a:ext cx="3889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4953" y="1772816"/>
            <a:ext cx="1874168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9512" y="4077072"/>
            <a:ext cx="1800200" cy="1893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54050"/>
            <a:ext cx="7772400" cy="41116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Крупнейшие налогоплательщики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Зазерское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поселение</a:t>
            </a:r>
          </a:p>
        </p:txBody>
      </p:sp>
      <p:pic>
        <p:nvPicPr>
          <p:cNvPr id="4198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0"/>
            <a:ext cx="3889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2051720" y="1124744"/>
          <a:ext cx="48965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поступлений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бюджетообразующих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налогов в бюджет  Зазерского сельского поселения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1132117"/>
              </p:ext>
            </p:extLst>
          </p:nvPr>
        </p:nvGraphicFramePr>
        <p:xfrm>
          <a:off x="428595" y="1357298"/>
          <a:ext cx="8356629" cy="480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поселение</a:t>
            </a:r>
          </a:p>
        </p:txBody>
      </p:sp>
      <p:pic>
        <p:nvPicPr>
          <p:cNvPr id="4301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713" y="0"/>
            <a:ext cx="3889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996947"/>
              </p:ext>
            </p:extLst>
          </p:nvPr>
        </p:nvGraphicFramePr>
        <p:xfrm>
          <a:off x="31750" y="642918"/>
          <a:ext cx="7112017" cy="583481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387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3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834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Расходы бюджета 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Зазерского</a:t>
                      </a:r>
                      <a:r>
                        <a:rPr lang="ru-RU" sz="1600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по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подразделам 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                     в 2018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годах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7" marR="4567" marT="4567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770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12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7" marR="4567" marT="4567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3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7" marR="4567" marT="456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827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 по разделам бюджетной классификации</a:t>
                      </a:r>
                    </a:p>
                  </a:txBody>
                  <a:tcPr marL="4567" marR="4567" marT="4567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" marR="4567" marT="4567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67" marR="4567" marT="4567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2020год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84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Собрания депутатов Зазерского сельского поселения</a:t>
                      </a:r>
                      <a:r>
                        <a:rPr lang="ru-RU" sz="10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29.11.2017 №52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" marR="4567" marT="4567" marB="0" anchor="ctr"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Собрания депутатов Зазерского сельского поселения</a:t>
                      </a:r>
                      <a:r>
                        <a:rPr lang="ru-RU" sz="10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29.11.2017 №52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" marR="4567" marT="4567" marB="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Собрания депутатов Зазерского сельского поселения</a:t>
                      </a:r>
                      <a:r>
                        <a:rPr lang="ru-RU" sz="10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 29.11.2017 №52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202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67" marR="4567" marT="4567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(первоначально утвержденный)</a:t>
                      </a:r>
                    </a:p>
                  </a:txBody>
                  <a:tcPr marL="4567" marR="4567" marT="4567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(первоначально утвержденный)</a:t>
                      </a:r>
                    </a:p>
                  </a:txBody>
                  <a:tcPr marL="4567" marR="4567" marT="4567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(первоначально утвержденный)</a:t>
                      </a:r>
                    </a:p>
                  </a:txBody>
                  <a:tcPr marL="4567" marR="4567" marT="4567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5722,8тыс.руб.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6158,2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6364,2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3886,7тыс.руб.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3909,7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4028,5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9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</a:t>
                      </a: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оборона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76,6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79,4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02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 тыс.руб.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50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718,1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1011,8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1075,8тыс.руб.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9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1032,0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1150,0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1170,0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502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 тыс.руб.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Зазерское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поселение</a:t>
            </a:r>
          </a:p>
        </p:txBody>
      </p:sp>
      <p:pic>
        <p:nvPicPr>
          <p:cNvPr id="4521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0"/>
            <a:ext cx="312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47625" y="954088"/>
            <a:ext cx="492125" cy="431800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noaction" highlightClick="1"/>
          </p:cNvPr>
          <p:cNvSpPr/>
          <p:nvPr/>
        </p:nvSpPr>
        <p:spPr>
          <a:xfrm>
            <a:off x="8620051" y="1268760"/>
            <a:ext cx="503237" cy="431800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079329063"/>
              </p:ext>
            </p:extLst>
          </p:nvPr>
        </p:nvGraphicFramePr>
        <p:xfrm>
          <a:off x="0" y="1296144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Зазерского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поселение</a:t>
            </a:r>
          </a:p>
        </p:txBody>
      </p:sp>
      <p:pic>
        <p:nvPicPr>
          <p:cNvPr id="47110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4713" y="0"/>
            <a:ext cx="3889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Зазерское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поселение</a:t>
            </a:r>
          </a:p>
        </p:txBody>
      </p:sp>
      <p:pic>
        <p:nvPicPr>
          <p:cNvPr id="4915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0"/>
            <a:ext cx="3889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825" y="654050"/>
            <a:ext cx="86423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Зазерского сельского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 по разделам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67677" y="1404888"/>
            <a:ext cx="2592289" cy="4855045"/>
            <a:chOff x="0" y="216848"/>
            <a:chExt cx="2083224" cy="3140580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0" y="216848"/>
              <a:ext cx="2083224" cy="314058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0" y="216848"/>
              <a:ext cx="2083224" cy="314058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Общегосударственные вопросы</a:t>
              </a: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67,9 %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084189" y="1404889"/>
            <a:ext cx="3173360" cy="2485007"/>
            <a:chOff x="0" y="0"/>
            <a:chExt cx="4048284" cy="2540653"/>
          </a:xfrm>
          <a:solidFill>
            <a:srgbClr val="FF7415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4048284" cy="254065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4048284" cy="2540653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Культура и </a:t>
              </a: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кинематография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18,0 %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071802" y="4714884"/>
            <a:ext cx="3175270" cy="928886"/>
            <a:chOff x="0" y="186455"/>
            <a:chExt cx="4066121" cy="2012001"/>
          </a:xfrm>
          <a:solidFill>
            <a:srgbClr val="0070C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0" y="246738"/>
              <a:ext cx="4054431" cy="1760849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1690" y="186455"/>
              <a:ext cx="4054431" cy="201200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Национальная оборона 1,3%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286512" y="1357298"/>
            <a:ext cx="2745304" cy="936105"/>
          </a:xfrm>
          <a:prstGeom prst="rect">
            <a:avLst/>
          </a:prstGeom>
          <a:solidFill>
            <a:srgbClr val="A162D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Обслуживание государственного муниципального долга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0,003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03260" y="2786058"/>
            <a:ext cx="2740740" cy="1527439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0,17%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03260" y="4643446"/>
            <a:ext cx="2740740" cy="1244807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 – коммунальное хозяйство</a:t>
            </a:r>
          </a:p>
          <a:p>
            <a:pPr algn="ct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12,5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36" name="Управляющая кнопка: назад 35">
            <a:hlinkClick r:id="rId3" action="ppaction://hlinksldjump" highlightClick="1"/>
          </p:cNvPr>
          <p:cNvSpPr/>
          <p:nvPr/>
        </p:nvSpPr>
        <p:spPr>
          <a:xfrm>
            <a:off x="0" y="1017588"/>
            <a:ext cx="431800" cy="358775"/>
          </a:xfrm>
          <a:prstGeom prst="actionButtonBackPrevio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оект бюджета на 2018 год\фото\iA25HL8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665770797"/>
              </p:ext>
            </p:extLst>
          </p:nvPr>
        </p:nvGraphicFramePr>
        <p:xfrm>
          <a:off x="0" y="654500"/>
          <a:ext cx="6559282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поселение</a:t>
            </a:r>
          </a:p>
        </p:txBody>
      </p:sp>
      <p:pic>
        <p:nvPicPr>
          <p:cNvPr id="31749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4713" y="0"/>
            <a:ext cx="3889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57883" y="709418"/>
            <a:ext cx="3250621" cy="3362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оект бюджета на 2018 год\фото\i1CV34GQ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381000"/>
            <a:ext cx="813435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785794"/>
          <a:ext cx="9144000" cy="6135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6443663" y="3860800"/>
            <a:ext cx="20891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роли бюджетной политики для поддержки экономического роста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1429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Зазерского сельского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</a:p>
        </p:txBody>
      </p:sp>
      <p:pic>
        <p:nvPicPr>
          <p:cNvPr id="32774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0"/>
            <a:ext cx="3889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6477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bg1"/>
                </a:solidFill>
              </a:rPr>
              <a:t>Обеспечение исполнения функций органов местного самоуправления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191358"/>
              </p:ext>
            </p:extLst>
          </p:nvPr>
        </p:nvGraphicFramePr>
        <p:xfrm>
          <a:off x="357158" y="1643050"/>
          <a:ext cx="85072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Зазерское сельское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поселение</a:t>
            </a:r>
          </a:p>
        </p:txBody>
      </p:sp>
      <p:pic>
        <p:nvPicPr>
          <p:cNvPr id="3379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0"/>
            <a:ext cx="3889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125301" y="3041650"/>
            <a:ext cx="360363" cy="36036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163214" y="4196132"/>
            <a:ext cx="360363" cy="36036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9144000" cy="431800"/>
          </a:xfrm>
        </p:spPr>
        <p:txBody>
          <a:bodyPr wrap="square" tIns="1134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7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Основные параметры проекта бюджета Зазерского  сельского поселения на 2018 год и плановый период 2019 и 2020 годов</a:t>
            </a:r>
          </a:p>
        </p:txBody>
      </p:sp>
      <p:graphicFrame>
        <p:nvGraphicFramePr>
          <p:cNvPr id="30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86007"/>
              </p:ext>
            </p:extLst>
          </p:nvPr>
        </p:nvGraphicFramePr>
        <p:xfrm>
          <a:off x="1214414" y="1500175"/>
          <a:ext cx="6215105" cy="5357825"/>
        </p:xfrm>
        <a:graphic>
          <a:graphicData uri="http://schemas.openxmlformats.org/drawingml/2006/table">
            <a:tbl>
              <a:tblPr/>
              <a:tblGrid>
                <a:gridCol w="1469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6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0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75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5649"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84662" marR="84662" marT="57517" marB="49517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icrosoft YaHei" pitchFamily="34" charset="-122"/>
                        <a:cs typeface="Times New Roman" pitchFamily="18" charset="0"/>
                      </a:endParaRPr>
                    </a:p>
                  </a:txBody>
                  <a:tcPr marL="84662" marR="84662" marT="57517" marB="49517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86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Решение Собрания депутатов  Зазерского сельского  поселения от 29.11.2017№52</a:t>
                      </a:r>
                    </a:p>
                  </a:txBody>
                  <a:tcPr marL="84662" marR="84662" marT="56850" marB="49517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Решение Собрания депутатов  Зазерского сельского  поселения от 29.11.2017№52</a:t>
                      </a:r>
                    </a:p>
                  </a:txBody>
                  <a:tcPr marL="84662" marR="84662" marT="56850" marB="49517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Решение Собрания депутатов  Зазерского сельского  поселения от 29.11.2017№52</a:t>
                      </a:r>
                    </a:p>
                  </a:txBody>
                  <a:tcPr marL="84662" marR="84662" marT="56850" marB="49517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1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(первоначально утвержденный)</a:t>
                      </a:r>
                    </a:p>
                  </a:txBody>
                  <a:tcPr marL="84662" marR="84662" marT="56850" marB="49517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(первоначально утвержденный)</a:t>
                      </a:r>
                    </a:p>
                  </a:txBody>
                  <a:tcPr marL="84662" marR="84662" marT="56850" marB="49517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(первоначально утвержденный)</a:t>
                      </a:r>
                    </a:p>
                  </a:txBody>
                  <a:tcPr marL="84662" marR="84662" marT="56850" marB="49517" anchor="ctr" horzOverflow="overflow"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3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I.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Доходы, всего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6022,8тыс.руб.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4654,2тыс.руб.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4603,5тыс.руб.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69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из них: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62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налоговые и неналоговые доходы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3445,4тыс.руб.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3476,1тыс.руб.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3510,7 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4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безвозмездные поступления из областного бюджета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2577,4тыс.руб.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1178,1тыс.руб.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1092,8 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3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II.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Расходы, всего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5722,8тыс.руб.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6158,2тыс.руб.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6364,2 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2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III.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Дефицит (-), профицит (+)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1504,0 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1760,7 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891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58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VI.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Источники финансирования дефицита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-300,0тыс.руб.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1504,0 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1760,7 тыс.руб.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389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21779" y="-25175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Зазерского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</p:txBody>
      </p:sp>
      <p:pic>
        <p:nvPicPr>
          <p:cNvPr id="3491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713" y="0"/>
            <a:ext cx="3889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654050"/>
            <a:ext cx="8228012" cy="471488"/>
          </a:xfrm>
        </p:spPr>
        <p:txBody>
          <a:bodyPr wrap="square" tIns="21168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ts val="28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Зазерского сельского поселения на 2018 год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107950" y="1125538"/>
            <a:ext cx="1871663" cy="563562"/>
          </a:xfrm>
        </p:spPr>
        <p:txBody>
          <a:bodyPr tIns="17640"/>
          <a:lstStyle/>
          <a:p>
            <a:pPr marL="0" indent="0" algn="ctr" eaLnBrk="1" hangingPunct="1">
              <a:lnSpc>
                <a:spcPct val="9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 6022,8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011863" y="1125538"/>
            <a:ext cx="2346351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640" rIns="0" bIns="0"/>
          <a:lstStyle/>
          <a:p>
            <a:pPr algn="ctr">
              <a:buSzPct val="45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Расходы бюджета            5722,8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Зазерского 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</p:txBody>
      </p:sp>
      <p:pic>
        <p:nvPicPr>
          <p:cNvPr id="3687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713" y="0"/>
            <a:ext cx="38893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1714488"/>
            <a:ext cx="892810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71600" y="1779265"/>
            <a:ext cx="1846152" cy="785639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401,3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тыс.руб.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2394" y="2924944"/>
            <a:ext cx="1846152" cy="1008112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Сельскохозяйствен-ный налог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297,3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тыс.руб.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0200" y="4077073"/>
            <a:ext cx="1846152" cy="720080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2663,5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тыс.руб.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941168"/>
            <a:ext cx="1846152" cy="936104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2577,4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тыс.руб.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6027737"/>
            <a:ext cx="1846152" cy="785639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Иные доходы           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83,3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тыс.руб.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1777355"/>
            <a:ext cx="2088232" cy="571525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3805,8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76256" y="2643182"/>
            <a:ext cx="2088232" cy="428628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 и ЧС и водное хозяйство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7,0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тыс.руб.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2996952"/>
            <a:ext cx="2088232" cy="571525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718,1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тыс.руб.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72330" y="3857628"/>
            <a:ext cx="1714512" cy="357190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безопасности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3,0тыс.руб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29454" y="4500570"/>
            <a:ext cx="2214546" cy="440598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Обслуживание муниципального  долга 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тыс.руб.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4945707"/>
            <a:ext cx="2088232" cy="571525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ВУС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75,8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тыс.руб.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76256" y="5593779"/>
            <a:ext cx="2088232" cy="571525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1032,0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тыс.руб.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76256" y="6241851"/>
            <a:ext cx="2088232" cy="571525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Иные расходы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80,9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тыс.руб.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59832" y="2096853"/>
            <a:ext cx="2664296" cy="1872208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Среднедушевой бюджетный доход в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Зазерском сельском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поселении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3,9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995936" y="4509119"/>
            <a:ext cx="1512168" cy="2018493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</a:t>
            </a:r>
          </a:p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человек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63650" y="1214422"/>
            <a:ext cx="1198080" cy="463171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79964" y="1318728"/>
            <a:ext cx="1435440" cy="290468"/>
          </a:xfrm>
          <a:prstGeom prst="rect">
            <a:avLst/>
          </a:prstGeom>
          <a:noFill/>
          <a:scene3d>
            <a:camera prst="orthographicFront"/>
            <a:lightRig rig="fla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тыс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3" name="Управляющая кнопка: далее 2">
            <a:hlinkClick r:id="rId5" action="ppaction://hlinksldjump" highlightClick="1"/>
          </p:cNvPr>
          <p:cNvSpPr/>
          <p:nvPr/>
        </p:nvSpPr>
        <p:spPr>
          <a:xfrm>
            <a:off x="8591550" y="679450"/>
            <a:ext cx="552450" cy="498475"/>
          </a:xfrm>
          <a:prstGeom prst="actionButtonForwardNex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60400"/>
            <a:ext cx="8229600" cy="47625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ts val="2500"/>
              </a:lnSpc>
              <a:defRPr/>
            </a:pP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собственных доходов бюджета Зазерского</a:t>
            </a:r>
            <a:r>
              <a:rPr lang="ru-RU" sz="24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</p:txBody>
      </p:sp>
      <p:graphicFrame>
        <p:nvGraphicFramePr>
          <p:cNvPr id="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491498"/>
              </p:ext>
            </p:extLst>
          </p:nvPr>
        </p:nvGraphicFramePr>
        <p:xfrm>
          <a:off x="214282" y="554037"/>
          <a:ext cx="8569325" cy="6303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6918325" y="1222375"/>
            <a:ext cx="1355725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9525" algn="ctr">
            <a:solidFill>
              <a:srgbClr val="FFFFFF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Зазерское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сельское поселение</a:t>
            </a:r>
          </a:p>
        </p:txBody>
      </p:sp>
      <p:pic>
        <p:nvPicPr>
          <p:cNvPr id="38919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713" y="-28575"/>
            <a:ext cx="3127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6762</TotalTime>
  <Words>783</Words>
  <Application>Microsoft Office PowerPoint</Application>
  <PresentationFormat>Экран (4:3)</PresentationFormat>
  <Paragraphs>197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Microsoft YaHei</vt:lpstr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исполнения функций органов местного самоуправления</vt:lpstr>
      <vt:lpstr>Основные параметры проекта бюджета Зазерского  сельского поселения на 2018 год и плановый период 2019 и 2020 годов</vt:lpstr>
      <vt:lpstr>Основные параметры бюджета Зазерского сельского поселения на 2018 год</vt:lpstr>
      <vt:lpstr>Динамика собственных доходов бюджета Зазерского сельского поселения</vt:lpstr>
      <vt:lpstr>Динамика поступления налога на доходы физических лиц в бюджет Зазерского сельского поселения</vt:lpstr>
      <vt:lpstr>Крупнейшие налогоплательщики </vt:lpstr>
      <vt:lpstr>Структура поступлений бюджетообразующих налогов в бюджет  Зазерского сельского поселения</vt:lpstr>
      <vt:lpstr>Презентация PowerPoint</vt:lpstr>
      <vt:lpstr>Расходы бюджета Зазерского сельского поселения на 2018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ws-9-Anna</cp:lastModifiedBy>
  <cp:revision>623</cp:revision>
  <cp:lastPrinted>2016-12-13T07:50:05Z</cp:lastPrinted>
  <dcterms:created xsi:type="dcterms:W3CDTF">2013-11-19T11:15:28Z</dcterms:created>
  <dcterms:modified xsi:type="dcterms:W3CDTF">2018-08-29T13:56:40Z</dcterms:modified>
</cp:coreProperties>
</file>